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  <p:sldMasterId id="2147483648" r:id="rId5"/>
  </p:sldMasterIdLst>
  <p:notesMasterIdLst>
    <p:notesMasterId r:id="rId58"/>
  </p:notesMasterIdLst>
  <p:handoutMasterIdLst>
    <p:handoutMasterId r:id="rId59"/>
  </p:handoutMasterIdLst>
  <p:sldIdLst>
    <p:sldId id="3825" r:id="rId6"/>
    <p:sldId id="3827" r:id="rId7"/>
    <p:sldId id="3835" r:id="rId8"/>
    <p:sldId id="3836" r:id="rId9"/>
    <p:sldId id="3837" r:id="rId10"/>
    <p:sldId id="3838" r:id="rId11"/>
    <p:sldId id="3839" r:id="rId12"/>
    <p:sldId id="3828" r:id="rId13"/>
    <p:sldId id="3840" r:id="rId14"/>
    <p:sldId id="3841" r:id="rId15"/>
    <p:sldId id="3843" r:id="rId16"/>
    <p:sldId id="3842" r:id="rId17"/>
    <p:sldId id="3844" r:id="rId18"/>
    <p:sldId id="3849" r:id="rId19"/>
    <p:sldId id="3848" r:id="rId20"/>
    <p:sldId id="3829" r:id="rId21"/>
    <p:sldId id="3850" r:id="rId22"/>
    <p:sldId id="3851" r:id="rId23"/>
    <p:sldId id="3852" r:id="rId24"/>
    <p:sldId id="3853" r:id="rId25"/>
    <p:sldId id="3854" r:id="rId26"/>
    <p:sldId id="3855" r:id="rId27"/>
    <p:sldId id="3856" r:id="rId28"/>
    <p:sldId id="3845" r:id="rId29"/>
    <p:sldId id="3847" r:id="rId30"/>
    <p:sldId id="3846" r:id="rId31"/>
    <p:sldId id="3792" r:id="rId32"/>
    <p:sldId id="3857" r:id="rId33"/>
    <p:sldId id="3861" r:id="rId34"/>
    <p:sldId id="3860" r:id="rId35"/>
    <p:sldId id="3865" r:id="rId36"/>
    <p:sldId id="3859" r:id="rId37"/>
    <p:sldId id="3862" r:id="rId38"/>
    <p:sldId id="3864" r:id="rId39"/>
    <p:sldId id="3863" r:id="rId40"/>
    <p:sldId id="3867" r:id="rId41"/>
    <p:sldId id="3868" r:id="rId42"/>
    <p:sldId id="3869" r:id="rId43"/>
    <p:sldId id="3870" r:id="rId44"/>
    <p:sldId id="3872" r:id="rId45"/>
    <p:sldId id="3871" r:id="rId46"/>
    <p:sldId id="3873" r:id="rId47"/>
    <p:sldId id="3874" r:id="rId48"/>
    <p:sldId id="3866" r:id="rId49"/>
    <p:sldId id="3875" r:id="rId50"/>
    <p:sldId id="3876" r:id="rId51"/>
    <p:sldId id="3877" r:id="rId52"/>
    <p:sldId id="3878" r:id="rId53"/>
    <p:sldId id="3880" r:id="rId54"/>
    <p:sldId id="3881" r:id="rId55"/>
    <p:sldId id="3826" r:id="rId56"/>
    <p:sldId id="3834" r:id="rId57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F278B-3477-4D1C-B72F-14FA6C1C2140}" v="1" dt="2022-09-20T09:38:17.3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41" d="100"/>
          <a:sy n="41" d="100"/>
        </p:scale>
        <p:origin x="814" y="30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FF9BA8F-A4C1-4EE5-BD04-8F138DB53B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873D17-1192-4BF7-8181-4BA4F9D917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33FA1-B137-4B6B-B324-4250D5D5AC01}" type="datetime1">
              <a:rPr lang="nl-NL" smtClean="0"/>
              <a:t>10-10-2022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55E98B0-E682-4AE6-8DAC-9DD831F39F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74CE68-4643-4DCB-857E-348FCAA3B3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3ED3F-701A-4EEC-B3D8-5AA4D61D6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5925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BC17-BD7D-4FD9-8367-69D5D1994122}" type="datetime1">
              <a:rPr lang="nl-NL" smtClean="0"/>
              <a:pPr/>
              <a:t>10-10-2022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0C6A29-4676-420C-BBE3-ACC2B80F64D4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28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00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462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82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560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nl-NL" smtClean="0"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344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0C6A29-4676-420C-BBE3-ACC2B80F64D4}" type="slidenum">
              <a:rPr lang="nl-NL" smtClean="0"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16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Boog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93208" y="2743200"/>
            <a:ext cx="6592824" cy="2386584"/>
          </a:xfrm>
        </p:spPr>
        <p:txBody>
          <a:bodyPr rtlCol="0"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3208" y="5221224"/>
            <a:ext cx="6592824" cy="996696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 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5312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5312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rije v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jdelijke aanduiding voor tekst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6500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13" name="Tijdelijke aanduiding voor inhoud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6500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met 2 middelgrot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Boog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5120640" cy="132588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1248" y="1828800"/>
            <a:ext cx="5093208" cy="4352544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Vrije v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Vorm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9888" y="1234440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+mn-lt"/>
              </a:defRPr>
            </a:lvl1pPr>
          </a:lstStyle>
          <a:p>
            <a:pPr algn="l"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65976" y="2551176"/>
            <a:ext cx="4709160" cy="1755648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Naam presentatie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Vorm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Vorm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5FB00-404E-D1B8-6762-86F2916C0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173AF4-02AA-8124-29CE-540A45AC0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9DB394-81AB-B8B9-C94F-669DECF7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A2FFD-D4CB-476F-AE9C-BA0A191F7F24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266EE5-AFAA-BFBA-8AAE-1A6093DE4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50BAE8-B303-CEBB-0EA4-14B410FF3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225D7-3591-4C37-B80A-E13D520725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672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Boog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0432" y="1399032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88152" y="1527048"/>
            <a:ext cx="5111496" cy="3931920"/>
          </a:xfrm>
        </p:spPr>
        <p:txBody>
          <a:bodyPr rtlCol="0"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2 klein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afbeelding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4"/>
            <a:ext cx="5806440" cy="132588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9496" y="1825625"/>
            <a:ext cx="5806440" cy="4352544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Boog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9272" y="1380744"/>
            <a:ext cx="5559552" cy="2514600"/>
          </a:xfrm>
        </p:spPr>
        <p:txBody>
          <a:bodyPr rtlCol="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19272" y="4078224"/>
            <a:ext cx="5559552" cy="153619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5"/>
            <a:ext cx="10515600" cy="1325563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9576" y="1911096"/>
            <a:ext cx="9829800" cy="3859742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atdia met afbeeld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rtlCol="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75304" y="4379976"/>
            <a:ext cx="5038344" cy="71323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11" name="Tijdelijke aanduiding voor datum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nl-NL" noProof="0"/>
              <a:t>3-9-20XX</a:t>
            </a:r>
          </a:p>
        </p:txBody>
      </p:sp>
      <p:sp>
        <p:nvSpPr>
          <p:cNvPr id="12" name="Tijdelijke aanduiding voor voettekst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nl-NL" noProof="0"/>
              <a:t>Naam presentatie</a:t>
            </a:r>
          </a:p>
        </p:txBody>
      </p:sp>
      <p:sp>
        <p:nvSpPr>
          <p:cNvPr id="13" name="Tijdelijke aanduiding voor dianumm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/>
              <a:pPr rtl="0">
                <a:defRPr/>
              </a:pPr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,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Vorm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Klik om de tekststijlen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rije v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/>
              <a:t>Klik om de tekststijlen van het model te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‹nr.›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30892D-8A54-E776-6DB6-029C0F9A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9AC87B-571E-A7F2-8F51-ED9031774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39FB6C-10CA-3842-3A44-BF5A96ED3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A2FFD-D4CB-476F-AE9C-BA0A191F7F24}" type="datetimeFigureOut">
              <a:rPr lang="nl-NL" smtClean="0"/>
              <a:t>10-10-2022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4DFA9A-4FB4-6B3F-79C6-0B7A247EF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5D5301-F5B4-05E5-3CBE-40779FDF6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225D7-3591-4C37-B80A-E13D520725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20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9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0.png"/><Relationship Id="rId7" Type="http://schemas.openxmlformats.org/officeDocument/2006/relationships/image" Target="../media/image39.png"/><Relationship Id="rId12" Type="http://schemas.openxmlformats.org/officeDocument/2006/relationships/image" Target="../media/image4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11" Type="http://schemas.openxmlformats.org/officeDocument/2006/relationships/image" Target="../media/image43.png"/><Relationship Id="rId5" Type="http://schemas.openxmlformats.org/officeDocument/2006/relationships/image" Target="../media/image35.jpeg"/><Relationship Id="rId10" Type="http://schemas.openxmlformats.org/officeDocument/2006/relationships/image" Target="../media/image42.png"/><Relationship Id="rId4" Type="http://schemas.openxmlformats.org/officeDocument/2006/relationships/image" Target="../media/image37.jpeg"/><Relationship Id="rId9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A.Verwijst@Optimusonderwijs.n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 err="1">
                <a:solidFill>
                  <a:srgbClr val="FFFFFF"/>
                </a:solidFill>
              </a:rPr>
              <a:t>OptimusAVG</a:t>
            </a:r>
            <a:endParaRPr lang="nl-NL" dirty="0"/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>
                <a:solidFill>
                  <a:srgbClr val="FFFFFF"/>
                </a:solidFill>
              </a:rPr>
              <a:t>Anthony Verwijst</a:t>
            </a:r>
          </a:p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6F50E69-C2B5-AA23-F3F0-9D7FB665E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45" y="3538261"/>
            <a:ext cx="5673074" cy="267075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73C89BE-E2A6-4265-D66F-709D25281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90166">
            <a:off x="8457514" y="754997"/>
            <a:ext cx="2310646" cy="1155323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26C38F3-F17E-47F3-AD01-D20DA81D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6DB656E-9562-08D5-9DFA-27FB4C978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34C5A1-FE28-6753-B07F-21B72996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10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Wat te doen als ik Boos of Gefrustreerd ben: De complete gids - Lisette  Zeeuw M.Sc. - Psychologist in Barcelona">
            <a:extLst>
              <a:ext uri="{FF2B5EF4-FFF2-40B4-BE49-F238E27FC236}">
                <a16:creationId xmlns:a16="http://schemas.microsoft.com/office/drawing/2014/main" id="{80A16933-6177-1138-6317-2C12F9BFA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82" y="3534245"/>
            <a:ext cx="4019459" cy="26747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icrosoft 365 - Corellia Helsinki Oy">
            <a:extLst>
              <a:ext uri="{FF2B5EF4-FFF2-40B4-BE49-F238E27FC236}">
                <a16:creationId xmlns:a16="http://schemas.microsoft.com/office/drawing/2014/main" id="{E97093BE-BEA9-7C36-B535-76330C990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559" y="1969840"/>
            <a:ext cx="1570241" cy="99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C1FA8E8-1FA9-70F3-BEC6-1792CD8DE403}"/>
              </a:ext>
            </a:extLst>
          </p:cNvPr>
          <p:cNvSpPr/>
          <p:nvPr/>
        </p:nvSpPr>
        <p:spPr>
          <a:xfrm>
            <a:off x="793386" y="409328"/>
            <a:ext cx="2832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Plagen?</a:t>
            </a:r>
          </a:p>
        </p:txBody>
      </p:sp>
    </p:spTree>
    <p:extLst>
      <p:ext uri="{BB962C8B-B14F-4D97-AF65-F5344CB8AC3E}">
        <p14:creationId xmlns:p14="http://schemas.microsoft.com/office/powerpoint/2010/main" val="2841313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27477A4-BE3D-9597-338D-EE859458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7FEAE8F-5115-A703-5CCB-CB35D7968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FD8768-4543-EE7D-4C90-9D515157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11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5DEC081-E5E4-4B64-3152-09BA28FF9810}"/>
              </a:ext>
            </a:extLst>
          </p:cNvPr>
          <p:cNvSpPr/>
          <p:nvPr/>
        </p:nvSpPr>
        <p:spPr>
          <a:xfrm>
            <a:off x="1576487" y="521416"/>
            <a:ext cx="3756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Samen iets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CE67BA8-A1D7-C883-F6CC-CFCFFD10EB82}"/>
              </a:ext>
            </a:extLst>
          </p:cNvPr>
          <p:cNvSpPr/>
          <p:nvPr/>
        </p:nvSpPr>
        <p:spPr>
          <a:xfrm>
            <a:off x="2405383" y="1771096"/>
            <a:ext cx="5612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heel waardevols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F619223-01D8-6ED5-2E7E-D11C1DEB2BE1}"/>
              </a:ext>
            </a:extLst>
          </p:cNvPr>
          <p:cNvSpPr/>
          <p:nvPr/>
        </p:nvSpPr>
        <p:spPr>
          <a:xfrm>
            <a:off x="4943291" y="3140393"/>
            <a:ext cx="5041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te beschermen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258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rmoede de klas uit | Jeugdfonds Sport &amp; Cultuur">
            <a:extLst>
              <a:ext uri="{FF2B5EF4-FFF2-40B4-BE49-F238E27FC236}">
                <a16:creationId xmlns:a16="http://schemas.microsoft.com/office/drawing/2014/main" id="{0128D5F5-5741-6944-215B-A6EBA7F17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r="26088" b="-1"/>
          <a:stretch/>
        </p:blipFill>
        <p:spPr bwMode="auto">
          <a:xfrm>
            <a:off x="563043" y="200579"/>
            <a:ext cx="4575296" cy="25736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atum 1" hidden="1">
            <a:extLst>
              <a:ext uri="{FF2B5EF4-FFF2-40B4-BE49-F238E27FC236}">
                <a16:creationId xmlns:a16="http://schemas.microsoft.com/office/drawing/2014/main" id="{885CEBF5-3FF0-6703-1181-8018E5DA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A1C4932-6F9B-BF9E-2BB2-FBF3A65A9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35D41164-340B-B6EF-A16B-41AF0DCA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12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BF17B3-F172-D15C-681A-BF1AA52CC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700" y="242546"/>
            <a:ext cx="4862215" cy="27349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257CC7A-3FDE-8A0B-F210-A73078055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371" y="3074223"/>
            <a:ext cx="5951736" cy="24157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688F892-CA45-B4A5-449E-10A1D0C335A6}"/>
              </a:ext>
            </a:extLst>
          </p:cNvPr>
          <p:cNvSpPr/>
          <p:nvPr/>
        </p:nvSpPr>
        <p:spPr>
          <a:xfrm>
            <a:off x="1630747" y="5433020"/>
            <a:ext cx="10097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de privacy van onze kinderen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765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 hidden="1">
            <a:extLst>
              <a:ext uri="{FF2B5EF4-FFF2-40B4-BE49-F238E27FC236}">
                <a16:creationId xmlns:a16="http://schemas.microsoft.com/office/drawing/2014/main" id="{885CEBF5-3FF0-6703-1181-8018E5DA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A1C4932-6F9B-BF9E-2BB2-FBF3A65A9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35D41164-340B-B6EF-A16B-41AF0DCA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13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688F892-CA45-B4A5-449E-10A1D0C335A6}"/>
              </a:ext>
            </a:extLst>
          </p:cNvPr>
          <p:cNvSpPr/>
          <p:nvPr/>
        </p:nvSpPr>
        <p:spPr>
          <a:xfrm>
            <a:off x="3026174" y="5433020"/>
            <a:ext cx="7306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en die van jou en mij.</a:t>
            </a:r>
          </a:p>
        </p:txBody>
      </p:sp>
      <p:pic>
        <p:nvPicPr>
          <p:cNvPr id="4100" name="Picture 4" descr="'Zelfs vandaag zijn leerkrachten nog stomverbaasd dat ik ge... - De ...">
            <a:extLst>
              <a:ext uri="{FF2B5EF4-FFF2-40B4-BE49-F238E27FC236}">
                <a16:creationId xmlns:a16="http://schemas.microsoft.com/office/drawing/2014/main" id="{0FB30959-35AC-6EC4-27F2-212C74A1F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035" y="1188799"/>
            <a:ext cx="5311851" cy="34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9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3750F0-2138-3144-9417-84CADEDA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83D04E5-1314-8D9F-D536-339C32B6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111EA9B-2DF3-6FAA-8802-AC9C0AD1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14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385D32C-EC76-999D-8FF0-E4EB96B62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570" y="2176567"/>
            <a:ext cx="10515600" cy="3859742"/>
          </a:xfrm>
        </p:spPr>
        <p:txBody>
          <a:bodyPr/>
          <a:lstStyle/>
          <a:p>
            <a:r>
              <a:rPr lang="nl-NL" dirty="0"/>
              <a:t>(aanvullende) ziektekostenverzekering</a:t>
            </a:r>
          </a:p>
          <a:p>
            <a:r>
              <a:rPr lang="nl-NL" dirty="0"/>
              <a:t>aanvragen van leningen (bijv. hypotheek)</a:t>
            </a:r>
          </a:p>
          <a:p>
            <a:r>
              <a:rPr lang="nl-NL" dirty="0"/>
              <a:t>aanmelden voor studies</a:t>
            </a:r>
          </a:p>
          <a:p>
            <a:r>
              <a:rPr lang="nl-NL" dirty="0"/>
              <a:t>je baan</a:t>
            </a:r>
          </a:p>
          <a:p>
            <a:r>
              <a:rPr lang="nl-NL" dirty="0"/>
              <a:t>je sociale leven..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C1D4458-899D-A420-5ABD-4927DEDA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519" y="1167204"/>
            <a:ext cx="8606843" cy="8402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Wat gaat dit betekenen voor?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0E3B223-225E-0CC3-8689-D0DDE92E2B67}"/>
              </a:ext>
            </a:extLst>
          </p:cNvPr>
          <p:cNvSpPr/>
          <p:nvPr/>
        </p:nvSpPr>
        <p:spPr>
          <a:xfrm rot="20410689">
            <a:off x="146560" y="315403"/>
            <a:ext cx="317850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1600" b="1" dirty="0">
                <a:ln/>
                <a:solidFill>
                  <a:srgbClr val="FF0000"/>
                </a:solidFill>
              </a:rPr>
              <a:t>Je gegevens liggen op straat en dan…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AA7C6F8-3F7A-E04B-38EC-72EB4E01CCE2}"/>
              </a:ext>
            </a:extLst>
          </p:cNvPr>
          <p:cNvSpPr/>
          <p:nvPr/>
        </p:nvSpPr>
        <p:spPr>
          <a:xfrm rot="20410689">
            <a:off x="8050712" y="5373098"/>
            <a:ext cx="3178507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1600" b="1" dirty="0">
                <a:ln/>
                <a:solidFill>
                  <a:srgbClr val="FF0000"/>
                </a:solidFill>
              </a:rPr>
              <a:t>Jaren later effect</a:t>
            </a:r>
          </a:p>
        </p:txBody>
      </p:sp>
    </p:spTree>
    <p:extLst>
      <p:ext uri="{BB962C8B-B14F-4D97-AF65-F5344CB8AC3E}">
        <p14:creationId xmlns:p14="http://schemas.microsoft.com/office/powerpoint/2010/main" val="533642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 hidden="1">
            <a:extLst>
              <a:ext uri="{FF2B5EF4-FFF2-40B4-BE49-F238E27FC236}">
                <a16:creationId xmlns:a16="http://schemas.microsoft.com/office/drawing/2014/main" id="{E944A9AE-696D-0E00-3368-29351D457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DAF012-0CF3-EF6B-ADAA-41CCB77B6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499FF1B1-3D4C-ADF6-DD87-9DBE8284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spcAft>
                <a:spcPts val="600"/>
              </a:spcAft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spcAft>
                  <a:spcPts val="600"/>
                </a:spcAft>
                <a:defRPr/>
              </a:pPr>
              <a:t>15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E513D42-59B5-A04B-6863-659107B43250}"/>
              </a:ext>
            </a:extLst>
          </p:cNvPr>
          <p:cNvSpPr/>
          <p:nvPr/>
        </p:nvSpPr>
        <p:spPr>
          <a:xfrm>
            <a:off x="647777" y="2556693"/>
            <a:ext cx="11406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Hoe kan dit je vrijheid beperken?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4684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jongen in speeltuin voor een flatgebouw&#10;">
            <a:extLst>
              <a:ext uri="{FF2B5EF4-FFF2-40B4-BE49-F238E27FC236}">
                <a16:creationId xmlns:a16="http://schemas.microsoft.com/office/drawing/2014/main" id="{5F329689-9BAF-4AE6-BA67-6C34B1AEE8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/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4E808D1D-FE92-499E-982B-315DCF987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Waar mag je als school oprekenen.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3EE02E7-DD32-447E-A951-9BFA2CED0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-NL" dirty="0" err="1"/>
              <a:t>Datalek</a:t>
            </a:r>
            <a:r>
              <a:rPr lang="nl-NL" dirty="0"/>
              <a:t>?</a:t>
            </a:r>
          </a:p>
          <a:p>
            <a:pPr rtl="0"/>
            <a:endParaRPr lang="nl-NL" dirty="0"/>
          </a:p>
        </p:txBody>
      </p:sp>
      <p:sp>
        <p:nvSpPr>
          <p:cNvPr id="14" name="Boog 13">
            <a:extLst>
              <a:ext uri="{FF2B5EF4-FFF2-40B4-BE49-F238E27FC236}">
                <a16:creationId xmlns:a16="http://schemas.microsoft.com/office/drawing/2014/main" id="{FE1CEAEF-A1EC-4CA7-BEC1-407418518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66740" flipV="1">
            <a:off x="2607299" y="8363"/>
            <a:ext cx="6816262" cy="6816262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2FD37EC2-A256-4365-B98A-9FC89FE7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400" y="4609861"/>
            <a:ext cx="873032" cy="84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629F4044-902D-4034-8E90-44E0F885EEB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>
              <a:defRPr/>
            </a:pPr>
            <a:r>
              <a:rPr lang="nl-NL">
                <a:latin typeface="Calibri" panose="020F0502020204030204"/>
              </a:rPr>
              <a:t>3-9-20XX</a:t>
            </a:r>
          </a:p>
        </p:txBody>
      </p:sp>
      <p:sp>
        <p:nvSpPr>
          <p:cNvPr id="18" name="Tijdelijke aanduiding voor voettekst 17">
            <a:extLst>
              <a:ext uri="{FF2B5EF4-FFF2-40B4-BE49-F238E27FC236}">
                <a16:creationId xmlns:a16="http://schemas.microsoft.com/office/drawing/2014/main" id="{439BF4B2-6931-43C1-8924-3E02FA60CF6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>
              <a:defRPr/>
            </a:pPr>
            <a:r>
              <a:rPr lang="nl-NL">
                <a:latin typeface="Calibri" panose="020F0502020204030204"/>
              </a:rPr>
              <a:t>Naam presentatie</a:t>
            </a:r>
          </a:p>
        </p:txBody>
      </p:sp>
      <p:sp>
        <p:nvSpPr>
          <p:cNvPr id="19" name="Tijdelijke aanduiding voor dianummer 18">
            <a:extLst>
              <a:ext uri="{FF2B5EF4-FFF2-40B4-BE49-F238E27FC236}">
                <a16:creationId xmlns:a16="http://schemas.microsoft.com/office/drawing/2014/main" id="{7728248D-4FCB-429D-AC4B-09580B5458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>
              <a:defRPr/>
            </a:pPr>
            <a:fld id="{D76B855D-E9CC-4FF8-AD85-6CDC7B89A0DE}" type="slidenum">
              <a:rPr lang="nl-NL" smtClean="0">
                <a:latin typeface="Calibri" panose="020F0502020204030204"/>
              </a:rPr>
              <a:pPr rtl="0">
                <a:defRPr/>
              </a:pPr>
              <a:t>16</a:t>
            </a:fld>
            <a:endParaRPr lang="nl-NL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26132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8811C0D-821E-81D3-3266-9E0B448E4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A158DD0-453F-EB2C-68DE-899981FF0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02B87C1-5D28-10DB-0B8E-74A5285C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17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266" name="Picture 2" descr="Telefoon | Hoorwijzer">
            <a:extLst>
              <a:ext uri="{FF2B5EF4-FFF2-40B4-BE49-F238E27FC236}">
                <a16:creationId xmlns:a16="http://schemas.microsoft.com/office/drawing/2014/main" id="{699FE9FE-E4F9-090C-85FD-2647F0734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0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87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8EFBF6E-5ABB-45BC-D948-3C29F8D0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05A4CD-FB95-FC4B-8104-AA6471F1C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379E37-0DF0-CFDE-481E-C6F4D55E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18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6" name="Picture 4" descr="Casus: Boze ouders, ontkennende leerkracht | Klaver Academie">
            <a:extLst>
              <a:ext uri="{FF2B5EF4-FFF2-40B4-BE49-F238E27FC236}">
                <a16:creationId xmlns:a16="http://schemas.microsoft.com/office/drawing/2014/main" id="{FE977295-261C-0832-0C28-0C6512F3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190625"/>
            <a:ext cx="65722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668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8EFBF6E-5ABB-45BC-D948-3C29F8D0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605A4CD-FB95-FC4B-8104-AA6471F1C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379E37-0DF0-CFDE-481E-C6F4D55E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19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338" name="Picture 2" descr="SCHADE | magazine">
            <a:extLst>
              <a:ext uri="{FF2B5EF4-FFF2-40B4-BE49-F238E27FC236}">
                <a16:creationId xmlns:a16="http://schemas.microsoft.com/office/drawing/2014/main" id="{A6B4E1E7-A2D3-FED9-8112-D5A43CA07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5" y="584037"/>
            <a:ext cx="3908015" cy="2604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Wi-Fi Netwerkscan, forensisch onderzoek en analyse - DIGITPOL">
            <a:extLst>
              <a:ext uri="{FF2B5EF4-FFF2-40B4-BE49-F238E27FC236}">
                <a16:creationId xmlns:a16="http://schemas.microsoft.com/office/drawing/2014/main" id="{56B8F281-EE34-3E91-09DF-23E56A66D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45" y="3429000"/>
            <a:ext cx="5417394" cy="234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Zijn aandelen te duur?">
            <a:extLst>
              <a:ext uri="{FF2B5EF4-FFF2-40B4-BE49-F238E27FC236}">
                <a16:creationId xmlns:a16="http://schemas.microsoft.com/office/drawing/2014/main" id="{47133118-7CCD-420C-3EF3-003697BD7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560" y="3709014"/>
            <a:ext cx="331470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641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B290457-2071-4F7C-9327-CE85A28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Voorstellen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67B1E24-2840-4BB0-AE5A-2320A01CB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nl-NL" dirty="0"/>
              <a:t>Anthony Verwijst</a:t>
            </a:r>
          </a:p>
          <a:p>
            <a:pPr rtl="0"/>
            <a:r>
              <a:rPr lang="nl-NL" dirty="0"/>
              <a:t>Groepsleerkracht </a:t>
            </a:r>
          </a:p>
          <a:p>
            <a:pPr rtl="0"/>
            <a:r>
              <a:rPr lang="nl-NL" dirty="0"/>
              <a:t>I-Coach</a:t>
            </a:r>
          </a:p>
          <a:p>
            <a:pPr rtl="0"/>
            <a:r>
              <a:rPr lang="nl-NL" dirty="0"/>
              <a:t>Privacy </a:t>
            </a:r>
            <a:r>
              <a:rPr lang="nl-NL" dirty="0" err="1"/>
              <a:t>Officer</a:t>
            </a:r>
            <a:endParaRPr lang="nl-NL" dirty="0"/>
          </a:p>
          <a:p>
            <a:pPr rtl="0"/>
            <a:endParaRPr lang="nl-NL" dirty="0"/>
          </a:p>
          <a:p>
            <a:pPr rtl="0"/>
            <a:endParaRPr lang="nl-NL" dirty="0"/>
          </a:p>
        </p:txBody>
      </p:sp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759DD474-D676-41A6-A2FB-30B2078418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9568" r="9568"/>
          <a:stretch/>
        </p:blipFill>
        <p:spPr>
          <a:xfrm>
            <a:off x="7884805" y="808048"/>
            <a:ext cx="2207046" cy="2204178"/>
          </a:xfrm>
        </p:spPr>
      </p:pic>
      <p:sp>
        <p:nvSpPr>
          <p:cNvPr id="14" name="Tijdelijke aanduiding voor datum 13">
            <a:extLst>
              <a:ext uri="{FF2B5EF4-FFF2-40B4-BE49-F238E27FC236}">
                <a16:creationId xmlns:a16="http://schemas.microsoft.com/office/drawing/2014/main" id="{A01CAB10-68AF-4904-BD59-D332B297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3-9-20XX</a:t>
            </a:r>
          </a:p>
        </p:txBody>
      </p:sp>
      <p:sp>
        <p:nvSpPr>
          <p:cNvPr id="15" name="Tijdelijke aanduiding voor voettekst 14">
            <a:extLst>
              <a:ext uri="{FF2B5EF4-FFF2-40B4-BE49-F238E27FC236}">
                <a16:creationId xmlns:a16="http://schemas.microsoft.com/office/drawing/2014/main" id="{96B342A5-1683-4650-BB07-B98D8B23C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presentatie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46EEA4F1-5FA3-4EBF-97F1-DF392077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EC7F22-843E-83FA-F4F0-69BCB1497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05300">
            <a:off x="4964976" y="484853"/>
            <a:ext cx="2262046" cy="306421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A1C9926-E778-8E7D-7164-1984DDA6A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954" y="3362633"/>
            <a:ext cx="3393546" cy="1926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2193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BA9D9FA-492E-684D-03FD-24F2AF8E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A91E2F3-DE4B-FDBE-C0D9-2F64761E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6B9CFE-7961-A0A5-09CE-1AC6D0F0C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20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2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B9BBB55A-4200-AD43-F827-20F2F8486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924" y="1515011"/>
            <a:ext cx="4220476" cy="318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059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2E12095-520D-CFB6-FF2D-802492AE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5D79B4-AE03-A319-AECF-A0E4CFE86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617A0C-A737-8C15-7512-6AA0D7AC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21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386" name="Picture 2" descr="Uit het nieuws - Huurders Vereniging Woonbelang">
            <a:extLst>
              <a:ext uri="{FF2B5EF4-FFF2-40B4-BE49-F238E27FC236}">
                <a16:creationId xmlns:a16="http://schemas.microsoft.com/office/drawing/2014/main" id="{F95F0423-3034-A10B-81F0-9A50D5FD8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51" y="1039208"/>
            <a:ext cx="2541493" cy="1974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Google zoekmachine | Loonatech">
            <a:extLst>
              <a:ext uri="{FF2B5EF4-FFF2-40B4-BE49-F238E27FC236}">
                <a16:creationId xmlns:a16="http://schemas.microsoft.com/office/drawing/2014/main" id="{BE6DD232-8BD1-B268-DA53-2F3F5A511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69" y="777382"/>
            <a:ext cx="5453462" cy="29223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Social media platforms including Facebook and WhatsApp to share chats ...">
            <a:extLst>
              <a:ext uri="{FF2B5EF4-FFF2-40B4-BE49-F238E27FC236}">
                <a16:creationId xmlns:a16="http://schemas.microsoft.com/office/drawing/2014/main" id="{C2346E8F-47E8-3BAF-727C-A0074174F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985" y="3960802"/>
            <a:ext cx="4438997" cy="2495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4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12A5939-5D1D-A076-CB51-AD5FBC949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F4C7474-C7BA-DA30-185B-C395FE4E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E9D500-39AF-A873-68F2-ED48B8B0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22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utoShape 4" descr="8 Manieren hoe je een boos kind het beste kunt kalmeren - Opdidakt">
            <a:extLst>
              <a:ext uri="{FF2B5EF4-FFF2-40B4-BE49-F238E27FC236}">
                <a16:creationId xmlns:a16="http://schemas.microsoft.com/office/drawing/2014/main" id="{5C17CFFC-D99F-43C3-E7FF-31904B0E50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8" descr="8 Manieren hoe je een boos kind het beste kunt kalmeren - Opdidakt">
            <a:extLst>
              <a:ext uri="{FF2B5EF4-FFF2-40B4-BE49-F238E27FC236}">
                <a16:creationId xmlns:a16="http://schemas.microsoft.com/office/drawing/2014/main" id="{9A4877D3-4A58-48F9-BEE1-37BCA9A7E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015031A-F284-2AEF-5151-4B56B1C47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597" y="876643"/>
            <a:ext cx="4648603" cy="3429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FF5232A-33BF-5BF4-A881-F1841F251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96" y="777970"/>
            <a:ext cx="4657843" cy="3429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4357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C07CDA9-DA4C-055D-5252-50D487A8D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BA2A162-550A-DFF6-7292-61CFBB3F8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CE9FE8B-9F40-8F6E-6988-352A358FE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23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8434" name="Picture 2" descr="Prowise iPro Mobile lift kopen? - Digibord-Shop - Bestel online!">
            <a:extLst>
              <a:ext uri="{FF2B5EF4-FFF2-40B4-BE49-F238E27FC236}">
                <a16:creationId xmlns:a16="http://schemas.microsoft.com/office/drawing/2014/main" id="{E38419F3-FEAC-9C37-61CB-FAF17DBD3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2" y="212975"/>
            <a:ext cx="5321603" cy="532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groepsmap - Google zoeken | School organisation, Teaching schools, School  management">
            <a:extLst>
              <a:ext uri="{FF2B5EF4-FFF2-40B4-BE49-F238E27FC236}">
                <a16:creationId xmlns:a16="http://schemas.microsoft.com/office/drawing/2014/main" id="{EB7435CF-7A30-C4DB-264E-F19EC3CC8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9" y="2235855"/>
            <a:ext cx="4018442" cy="3013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63BE6BE-EF04-248B-A3D9-EB5B9C090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201" y="3616303"/>
            <a:ext cx="1875744" cy="71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25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C9208-50B2-1401-EF25-D66B1305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52122F-D775-BDE1-389C-27C3F544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94ADEE-2CA1-5ECA-25B0-F584D452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24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1A8B754-4D6D-1C1F-F867-2B083CAAE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90166">
            <a:off x="3709105" y="1125182"/>
            <a:ext cx="4009783" cy="2004892"/>
          </a:xfrm>
          <a:prstGeom prst="rect">
            <a:avLst/>
          </a:prstGeom>
        </p:spPr>
      </p:pic>
      <p:pic>
        <p:nvPicPr>
          <p:cNvPr id="6146" name="Picture 2" descr="Office 365 • itsolution Pakiety Office 365 / Microsoft 365">
            <a:extLst>
              <a:ext uri="{FF2B5EF4-FFF2-40B4-BE49-F238E27FC236}">
                <a16:creationId xmlns:a16="http://schemas.microsoft.com/office/drawing/2014/main" id="{70AE97DF-1556-F041-9217-3C555A30A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81" y="374596"/>
            <a:ext cx="3301294" cy="328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et inplannen van een toets, wijzigen van een ingeplande toets of ...">
            <a:extLst>
              <a:ext uri="{FF2B5EF4-FFF2-40B4-BE49-F238E27FC236}">
                <a16:creationId xmlns:a16="http://schemas.microsoft.com/office/drawing/2014/main" id="{69F5BD9C-F039-CEA0-3837-7BE6A3297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29" y="826911"/>
            <a:ext cx="2385613" cy="20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Gastblog: 'Hallo, wij zijn Gynzy' - Cloudwise">
            <a:extLst>
              <a:ext uri="{FF2B5EF4-FFF2-40B4-BE49-F238E27FC236}">
                <a16:creationId xmlns:a16="http://schemas.microsoft.com/office/drawing/2014/main" id="{A7D9A647-3FD8-15C9-F7FA-C559421EB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24" y="3070873"/>
            <a:ext cx="3477480" cy="20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2016-04-15 snappet - BIXedu - coaching Nederlands basisonderwijs">
            <a:extLst>
              <a:ext uri="{FF2B5EF4-FFF2-40B4-BE49-F238E27FC236}">
                <a16:creationId xmlns:a16="http://schemas.microsoft.com/office/drawing/2014/main" id="{C878A6A3-57B9-FC6D-06DE-F82DEEA2A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604" y="2766796"/>
            <a:ext cx="2941013" cy="196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Geheel digitaal werken met De wereld in getallen Digitaal | Heutink.nl">
            <a:extLst>
              <a:ext uri="{FF2B5EF4-FFF2-40B4-BE49-F238E27FC236}">
                <a16:creationId xmlns:a16="http://schemas.microsoft.com/office/drawing/2014/main" id="{FD0AB7E8-7CB1-24BD-0B0D-576BCFE02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95" y="-26325"/>
            <a:ext cx="3716347" cy="964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027900F-D487-32E1-6683-193126F276A1}"/>
              </a:ext>
            </a:extLst>
          </p:cNvPr>
          <p:cNvSpPr/>
          <p:nvPr/>
        </p:nvSpPr>
        <p:spPr>
          <a:xfrm>
            <a:off x="1106856" y="5109570"/>
            <a:ext cx="404080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cap="none" spc="0" dirty="0">
                <a:ln/>
                <a:solidFill>
                  <a:schemeClr val="accent4"/>
                </a:solidFill>
                <a:effectLst/>
              </a:rPr>
              <a:t>Veel voordelen 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60C2CB67-2B9F-A1B3-49C3-BD016A5F4233}"/>
              </a:ext>
            </a:extLst>
          </p:cNvPr>
          <p:cNvSpPr/>
          <p:nvPr/>
        </p:nvSpPr>
        <p:spPr>
          <a:xfrm>
            <a:off x="8695525" y="5274752"/>
            <a:ext cx="28670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risico’s</a:t>
            </a:r>
          </a:p>
        </p:txBody>
      </p:sp>
    </p:spTree>
    <p:extLst>
      <p:ext uri="{BB962C8B-B14F-4D97-AF65-F5344CB8AC3E}">
        <p14:creationId xmlns:p14="http://schemas.microsoft.com/office/powerpoint/2010/main" val="4028306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2CE8A0-A70D-C589-7F4E-672C25B50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E7AFC3D-4232-B133-FBEF-B07FBBC01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2D06E8-F590-8ACE-1BED-7FF12487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25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Get Microsoft Office 365 For Free (For Students/Teachers) » Androinterest">
            <a:extLst>
              <a:ext uri="{FF2B5EF4-FFF2-40B4-BE49-F238E27FC236}">
                <a16:creationId xmlns:a16="http://schemas.microsoft.com/office/drawing/2014/main" id="{66455084-4402-684E-9597-A969023AC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079" y="1394055"/>
            <a:ext cx="2701714" cy="14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G 13.3&quot; gram Laptop (Dark Silver) 13Z990-R.AAS7U1 B&amp;H">
            <a:extLst>
              <a:ext uri="{FF2B5EF4-FFF2-40B4-BE49-F238E27FC236}">
                <a16:creationId xmlns:a16="http://schemas.microsoft.com/office/drawing/2014/main" id="{863150D7-7932-7040-68E9-C63C29AF6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217" y="1416209"/>
            <a:ext cx="1278898" cy="127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E56A386-109E-1F14-989D-A026C16CE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48" y="4950858"/>
            <a:ext cx="2633570" cy="131678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B4AEA2A-3328-5BC7-3E36-9C43658C6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3038" y="5279986"/>
            <a:ext cx="1825402" cy="1203896"/>
          </a:xfrm>
          <a:prstGeom prst="rect">
            <a:avLst/>
          </a:prstGeom>
        </p:spPr>
      </p:pic>
      <p:pic>
        <p:nvPicPr>
          <p:cNvPr id="9" name="Picture 2" descr="Office 365 • itsolution Pakiety Office 365 / Microsoft 365">
            <a:extLst>
              <a:ext uri="{FF2B5EF4-FFF2-40B4-BE49-F238E27FC236}">
                <a16:creationId xmlns:a16="http://schemas.microsoft.com/office/drawing/2014/main" id="{3136BF01-AD98-5F77-F817-6A6702F13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623" y="4582890"/>
            <a:ext cx="1648107" cy="16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6F5077C6-6E9F-2C7C-69AB-DB7E3C99AD27}"/>
              </a:ext>
            </a:extLst>
          </p:cNvPr>
          <p:cNvCxnSpPr>
            <a:cxnSpLocks/>
          </p:cNvCxnSpPr>
          <p:nvPr/>
        </p:nvCxnSpPr>
        <p:spPr>
          <a:xfrm flipH="1">
            <a:off x="2497207" y="2695107"/>
            <a:ext cx="493766" cy="824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9841CD79-5979-1283-9874-19DA4340FB77}"/>
              </a:ext>
            </a:extLst>
          </p:cNvPr>
          <p:cNvSpPr/>
          <p:nvPr/>
        </p:nvSpPr>
        <p:spPr>
          <a:xfrm>
            <a:off x="336264" y="449334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>
                <a:ln/>
                <a:solidFill>
                  <a:schemeClr val="accent4"/>
                </a:solidFill>
              </a:rPr>
              <a:t>Methode software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AEA50D41-C232-CCCF-0D74-080F6F2239B6}"/>
              </a:ext>
            </a:extLst>
          </p:cNvPr>
          <p:cNvSpPr/>
          <p:nvPr/>
        </p:nvSpPr>
        <p:spPr>
          <a:xfrm>
            <a:off x="7297143" y="797254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>
                <a:ln/>
                <a:solidFill>
                  <a:schemeClr val="accent4"/>
                </a:solidFill>
              </a:rPr>
              <a:t>Systeemsoftware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5CBCDC7E-C874-82E0-899B-1B2CDAF3D7E3}"/>
              </a:ext>
            </a:extLst>
          </p:cNvPr>
          <p:cNvSpPr/>
          <p:nvPr/>
        </p:nvSpPr>
        <p:spPr>
          <a:xfrm>
            <a:off x="631065" y="4237172"/>
            <a:ext cx="4171132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>
                <a:ln/>
                <a:solidFill>
                  <a:schemeClr val="accent4"/>
                </a:solidFill>
              </a:rPr>
              <a:t>Administratieve  software</a:t>
            </a:r>
          </a:p>
        </p:txBody>
      </p:sp>
      <p:pic>
        <p:nvPicPr>
          <p:cNvPr id="31" name="Picture 12" descr="Geheel digitaal werken met De wereld in getallen Digitaal | Heutink.nl">
            <a:extLst>
              <a:ext uri="{FF2B5EF4-FFF2-40B4-BE49-F238E27FC236}">
                <a16:creationId xmlns:a16="http://schemas.microsoft.com/office/drawing/2014/main" id="{6EB9EC56-41F8-8D7D-C53B-439EF099C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76" y="1618743"/>
            <a:ext cx="2565537" cy="665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045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F88F7C-F23A-2CCF-4C54-92B09C71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8DC91CD-8C20-E6D1-86EF-D4D3456E7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0417FD-8469-496B-F587-49549100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26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D1DF096-CDB8-47D7-28BD-DE759AB9F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953" y="2571929"/>
            <a:ext cx="2633570" cy="131678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F168557-210C-3D89-3E5E-0E8CA1AA9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792" y="1403791"/>
            <a:ext cx="2705669" cy="838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0" name="Picture 2" descr="Get Microsoft Office 365 For Free (For Students/Teachers) » Androinterest">
            <a:extLst>
              <a:ext uri="{FF2B5EF4-FFF2-40B4-BE49-F238E27FC236}">
                <a16:creationId xmlns:a16="http://schemas.microsoft.com/office/drawing/2014/main" id="{28D7E9CF-6236-1730-70AE-C9D23D681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39" y="437697"/>
            <a:ext cx="2701714" cy="14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2016-04-15 snappet - BIXedu - coaching Nederlands basisonderwijs">
            <a:extLst>
              <a:ext uri="{FF2B5EF4-FFF2-40B4-BE49-F238E27FC236}">
                <a16:creationId xmlns:a16="http://schemas.microsoft.com/office/drawing/2014/main" id="{B16C6049-5E5E-2DE5-970F-3AC992096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099130"/>
            <a:ext cx="2229465" cy="148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Geheel digitaal werken met De wereld in getallen Digitaal | Heutink.nl">
            <a:extLst>
              <a:ext uri="{FF2B5EF4-FFF2-40B4-BE49-F238E27FC236}">
                <a16:creationId xmlns:a16="http://schemas.microsoft.com/office/drawing/2014/main" id="{5572FDFA-BE18-92A2-E408-CA6731EF0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93" y="2802652"/>
            <a:ext cx="3716347" cy="964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43A8BF7C-35A9-1E41-F432-18436E5D7FED}"/>
              </a:ext>
            </a:extLst>
          </p:cNvPr>
          <p:cNvCxnSpPr>
            <a:cxnSpLocks/>
          </p:cNvCxnSpPr>
          <p:nvPr/>
        </p:nvCxnSpPr>
        <p:spPr>
          <a:xfrm flipH="1">
            <a:off x="4747694" y="1681511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FAF98867-38B2-7385-5C82-AE1DA1FB719B}"/>
              </a:ext>
            </a:extLst>
          </p:cNvPr>
          <p:cNvCxnSpPr>
            <a:cxnSpLocks/>
          </p:cNvCxnSpPr>
          <p:nvPr/>
        </p:nvCxnSpPr>
        <p:spPr>
          <a:xfrm flipH="1">
            <a:off x="4718292" y="2140482"/>
            <a:ext cx="420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1685DC3B-FE38-9384-F667-0A4B77315243}"/>
              </a:ext>
            </a:extLst>
          </p:cNvPr>
          <p:cNvCxnSpPr>
            <a:cxnSpLocks/>
          </p:cNvCxnSpPr>
          <p:nvPr/>
        </p:nvCxnSpPr>
        <p:spPr>
          <a:xfrm>
            <a:off x="6501089" y="2333621"/>
            <a:ext cx="0" cy="47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07447399-AC17-0D1B-D68F-5B09A92F4F43}"/>
              </a:ext>
            </a:extLst>
          </p:cNvPr>
          <p:cNvCxnSpPr>
            <a:cxnSpLocks/>
          </p:cNvCxnSpPr>
          <p:nvPr/>
        </p:nvCxnSpPr>
        <p:spPr>
          <a:xfrm>
            <a:off x="7199975" y="3597818"/>
            <a:ext cx="9534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E8C95417-C2EC-AB03-ED42-595CC871EA69}"/>
              </a:ext>
            </a:extLst>
          </p:cNvPr>
          <p:cNvCxnSpPr>
            <a:cxnSpLocks/>
          </p:cNvCxnSpPr>
          <p:nvPr/>
        </p:nvCxnSpPr>
        <p:spPr>
          <a:xfrm flipV="1">
            <a:off x="7426268" y="2613239"/>
            <a:ext cx="967076" cy="482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ECBE2A65-0512-208F-2092-34B4286987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6107" y="4384694"/>
            <a:ext cx="3200677" cy="2110923"/>
          </a:xfrm>
          <a:prstGeom prst="rect">
            <a:avLst/>
          </a:prstGeom>
        </p:spPr>
      </p:pic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277BF72F-36CF-F461-FC50-E078E60E023A}"/>
              </a:ext>
            </a:extLst>
          </p:cNvPr>
          <p:cNvCxnSpPr>
            <a:cxnSpLocks/>
          </p:cNvCxnSpPr>
          <p:nvPr/>
        </p:nvCxnSpPr>
        <p:spPr>
          <a:xfrm>
            <a:off x="6314088" y="3741652"/>
            <a:ext cx="1012911" cy="643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A3F39CC8-C09A-2F83-53C2-F2E97BD24ACB}"/>
              </a:ext>
            </a:extLst>
          </p:cNvPr>
          <p:cNvCxnSpPr>
            <a:cxnSpLocks/>
          </p:cNvCxnSpPr>
          <p:nvPr/>
        </p:nvCxnSpPr>
        <p:spPr>
          <a:xfrm flipH="1" flipV="1">
            <a:off x="6501089" y="3754940"/>
            <a:ext cx="825910" cy="534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A43E034E-C44B-66C0-9B83-E12D7522A7C3}"/>
              </a:ext>
            </a:extLst>
          </p:cNvPr>
          <p:cNvCxnSpPr/>
          <p:nvPr/>
        </p:nvCxnSpPr>
        <p:spPr>
          <a:xfrm flipH="1">
            <a:off x="7199975" y="3492418"/>
            <a:ext cx="9397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BBE566BC-EB2B-E475-2771-8F764E901179}"/>
              </a:ext>
            </a:extLst>
          </p:cNvPr>
          <p:cNvCxnSpPr/>
          <p:nvPr/>
        </p:nvCxnSpPr>
        <p:spPr>
          <a:xfrm flipH="1">
            <a:off x="7326999" y="2603466"/>
            <a:ext cx="766916" cy="393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FEBF60F1-CED5-052D-D848-292F55BA185F}"/>
              </a:ext>
            </a:extLst>
          </p:cNvPr>
          <p:cNvCxnSpPr/>
          <p:nvPr/>
        </p:nvCxnSpPr>
        <p:spPr>
          <a:xfrm>
            <a:off x="4790276" y="1834699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>
            <a:extLst>
              <a:ext uri="{FF2B5EF4-FFF2-40B4-BE49-F238E27FC236}">
                <a16:creationId xmlns:a16="http://schemas.microsoft.com/office/drawing/2014/main" id="{BE0380E2-01BB-2DE4-05C3-2CE4833D20E1}"/>
              </a:ext>
            </a:extLst>
          </p:cNvPr>
          <p:cNvCxnSpPr/>
          <p:nvPr/>
        </p:nvCxnSpPr>
        <p:spPr>
          <a:xfrm>
            <a:off x="4776599" y="1975301"/>
            <a:ext cx="4306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 descr="LG 13.3&quot; gram Laptop (Dark Silver) 13Z990-R.AAS7U1 B&amp;H">
            <a:extLst>
              <a:ext uri="{FF2B5EF4-FFF2-40B4-BE49-F238E27FC236}">
                <a16:creationId xmlns:a16="http://schemas.microsoft.com/office/drawing/2014/main" id="{A4EAC137-DBCA-335D-7B9E-0FB100533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92" y="3448449"/>
            <a:ext cx="1872489" cy="187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arro-Logo - De Flevoschool">
            <a:extLst>
              <a:ext uri="{FF2B5EF4-FFF2-40B4-BE49-F238E27FC236}">
                <a16:creationId xmlns:a16="http://schemas.microsoft.com/office/drawing/2014/main" id="{069C9702-39E0-EEA7-A301-FCF8DCD83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702" y="3567256"/>
            <a:ext cx="1118062" cy="67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91798C06-9C79-80FD-8773-7F1F2DCC77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1011" y="2875479"/>
            <a:ext cx="1657390" cy="4551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22081081-E5CC-D512-DDEB-71684F0FCA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3670" y="4742589"/>
            <a:ext cx="1173582" cy="586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793E2AC8-2492-2D10-CDB8-DD6E9A2BE634}"/>
              </a:ext>
            </a:extLst>
          </p:cNvPr>
          <p:cNvCxnSpPr/>
          <p:nvPr/>
        </p:nvCxnSpPr>
        <p:spPr>
          <a:xfrm flipH="1">
            <a:off x="1935836" y="2398419"/>
            <a:ext cx="936245" cy="961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A4541D72-7C71-1675-24BA-719A8EE1E392}"/>
              </a:ext>
            </a:extLst>
          </p:cNvPr>
          <p:cNvCxnSpPr/>
          <p:nvPr/>
        </p:nvCxnSpPr>
        <p:spPr>
          <a:xfrm flipV="1">
            <a:off x="1722497" y="2398419"/>
            <a:ext cx="925878" cy="91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D10F84D0-C10C-B83E-E990-E3672BC7B612}"/>
              </a:ext>
            </a:extLst>
          </p:cNvPr>
          <p:cNvCxnSpPr/>
          <p:nvPr/>
        </p:nvCxnSpPr>
        <p:spPr>
          <a:xfrm flipH="1">
            <a:off x="4919513" y="3678558"/>
            <a:ext cx="755858" cy="1033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Verbindingslijn: gebogen 47">
            <a:extLst>
              <a:ext uri="{FF2B5EF4-FFF2-40B4-BE49-F238E27FC236}">
                <a16:creationId xmlns:a16="http://schemas.microsoft.com/office/drawing/2014/main" id="{27F6619E-5BEC-D996-2B0B-1704434328C4}"/>
              </a:ext>
            </a:extLst>
          </p:cNvPr>
          <p:cNvCxnSpPr/>
          <p:nvPr/>
        </p:nvCxnSpPr>
        <p:spPr>
          <a:xfrm rot="5400000">
            <a:off x="4741613" y="3477663"/>
            <a:ext cx="312652" cy="2153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0" name="Picture 12" descr="Let's Chat About Microsoft Edge">
            <a:extLst>
              <a:ext uri="{FF2B5EF4-FFF2-40B4-BE49-F238E27FC236}">
                <a16:creationId xmlns:a16="http://schemas.microsoft.com/office/drawing/2014/main" id="{AEBC1C0B-D4F6-7B43-ABB8-A9C142454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393" y="1843521"/>
            <a:ext cx="753689" cy="75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752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datum 11">
            <a:extLst>
              <a:ext uri="{FF2B5EF4-FFF2-40B4-BE49-F238E27FC236}">
                <a16:creationId xmlns:a16="http://schemas.microsoft.com/office/drawing/2014/main" id="{3CC90B11-F535-4D7C-84A3-2CF98B9D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3-9-20XX</a:t>
            </a:r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34CB8358-5219-419E-B50C-A279EA3E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Naam presentatie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8A5B9DFF-1E65-43C9-B2DE-90CD91DF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112FFBD-2306-4AAE-5759-8F1858DEB1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60" y="637129"/>
            <a:ext cx="5048726" cy="3150257"/>
          </a:xfrm>
          <a:prstGeom prst="rect">
            <a:avLst/>
          </a:prstGeom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ECA56E49-5770-D520-BDEA-87BCA9264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1" y="589465"/>
            <a:ext cx="5622912" cy="336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B7A0495A-6A06-A224-30CA-37DDA840F7C9}"/>
              </a:ext>
            </a:extLst>
          </p:cNvPr>
          <p:cNvSpPr/>
          <p:nvPr/>
        </p:nvSpPr>
        <p:spPr>
          <a:xfrm>
            <a:off x="7297143" y="797254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 err="1">
                <a:ln/>
                <a:solidFill>
                  <a:schemeClr val="accent4"/>
                </a:solidFill>
              </a:rPr>
              <a:t>Leerlingverslagen</a:t>
            </a:r>
            <a:endParaRPr lang="nl-NL" sz="2800" b="1" dirty="0">
              <a:ln/>
              <a:solidFill>
                <a:schemeClr val="accent4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44EAEF90-8ADA-0C09-2C7E-548C5E0C37D8}"/>
              </a:ext>
            </a:extLst>
          </p:cNvPr>
          <p:cNvSpPr/>
          <p:nvPr/>
        </p:nvSpPr>
        <p:spPr>
          <a:xfrm>
            <a:off x="7297143" y="1510093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>
                <a:ln/>
                <a:solidFill>
                  <a:schemeClr val="accent4"/>
                </a:solidFill>
              </a:rPr>
              <a:t>Gevoelige mail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80815E76-7846-B631-DB5A-2C4A3FB86ED9}"/>
              </a:ext>
            </a:extLst>
          </p:cNvPr>
          <p:cNvSpPr/>
          <p:nvPr/>
        </p:nvSpPr>
        <p:spPr>
          <a:xfrm>
            <a:off x="7297143" y="2273966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dirty="0">
                <a:ln/>
                <a:solidFill>
                  <a:schemeClr val="accent4"/>
                </a:solidFill>
              </a:rPr>
              <a:t>Cijferlijsten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6CC0343-83D3-DB2B-A16A-A7E6FDD1A281}"/>
              </a:ext>
            </a:extLst>
          </p:cNvPr>
          <p:cNvSpPr/>
          <p:nvPr/>
        </p:nvSpPr>
        <p:spPr>
          <a:xfrm>
            <a:off x="7297143" y="2905780"/>
            <a:ext cx="41711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nl-NL" sz="28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17" name="Picture 2" descr="Rapport definiëren - Teaching IT | Onderwijslogistiek">
            <a:extLst>
              <a:ext uri="{FF2B5EF4-FFF2-40B4-BE49-F238E27FC236}">
                <a16:creationId xmlns:a16="http://schemas.microsoft.com/office/drawing/2014/main" id="{DB39ABF2-366B-7E92-14F4-C9D97B69F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40244" y="3664723"/>
            <a:ext cx="3197448" cy="242206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27950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D92209F-1ACF-2519-EA7F-956CAF7D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EAC750B-07D8-50E3-3609-100A4500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FEC517-C027-37CB-5449-61F9EF6A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28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C980FEA-A6FB-21C8-5086-1DDB619F7EC9}"/>
              </a:ext>
            </a:extLst>
          </p:cNvPr>
          <p:cNvSpPr/>
          <p:nvPr/>
        </p:nvSpPr>
        <p:spPr>
          <a:xfrm>
            <a:off x="3620421" y="2556693"/>
            <a:ext cx="54614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AVG wetgeving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6015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4A0A8E1-7640-98BC-6FA5-D5BE45FD8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B3B5F85-C31F-623B-99C9-C9725B21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623261-67D3-6153-6A3E-83126D57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29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De bronafbeelding bekijken">
            <a:extLst>
              <a:ext uri="{FF2B5EF4-FFF2-40B4-BE49-F238E27FC236}">
                <a16:creationId xmlns:a16="http://schemas.microsoft.com/office/drawing/2014/main" id="{C19BEA75-67F6-250A-16B0-AB8EB7B5F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781" y="2339248"/>
            <a:ext cx="4808541" cy="319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e bronafbeelding bekijken">
            <a:extLst>
              <a:ext uri="{FF2B5EF4-FFF2-40B4-BE49-F238E27FC236}">
                <a16:creationId xmlns:a16="http://schemas.microsoft.com/office/drawing/2014/main" id="{B5E4DCA1-9F11-0656-8011-F111A0665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90" y="1880978"/>
            <a:ext cx="3978292" cy="265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17CF80F-2C10-7DD6-7A19-309B282C7554}"/>
              </a:ext>
            </a:extLst>
          </p:cNvPr>
          <p:cNvSpPr/>
          <p:nvPr/>
        </p:nvSpPr>
        <p:spPr>
          <a:xfrm>
            <a:off x="1130119" y="4609561"/>
            <a:ext cx="39258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000" b="1" dirty="0">
                <a:ln/>
                <a:solidFill>
                  <a:schemeClr val="accent4"/>
                </a:solidFill>
              </a:rPr>
              <a:t>Jouw (toekomstige) vrijheden</a:t>
            </a:r>
          </a:p>
          <a:p>
            <a:pPr algn="ctr"/>
            <a:r>
              <a:rPr lang="nl-NL" sz="2000" b="1" cap="none" spc="0" dirty="0">
                <a:ln/>
                <a:solidFill>
                  <a:schemeClr val="accent4"/>
                </a:solidFill>
                <a:effectLst/>
              </a:rPr>
              <a:t>te </a:t>
            </a:r>
            <a:r>
              <a:rPr lang="nl-NL" b="1" cap="none" spc="0" dirty="0">
                <a:ln/>
                <a:solidFill>
                  <a:schemeClr val="accent4"/>
                </a:solidFill>
                <a:effectLst/>
              </a:rPr>
              <a:t>beschermen</a:t>
            </a:r>
            <a:r>
              <a:rPr lang="nl-NL" sz="2000" b="1" cap="none" spc="0" dirty="0">
                <a:ln/>
                <a:solidFill>
                  <a:schemeClr val="accent4"/>
                </a:solidFill>
                <a:effectLst/>
              </a:rPr>
              <a:t>.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34B4E91-4B9E-1D10-5730-8B28D749148C}"/>
              </a:ext>
            </a:extLst>
          </p:cNvPr>
          <p:cNvSpPr/>
          <p:nvPr/>
        </p:nvSpPr>
        <p:spPr>
          <a:xfrm>
            <a:off x="1073240" y="5684742"/>
            <a:ext cx="1064808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b="1" dirty="0">
                <a:ln/>
                <a:solidFill>
                  <a:schemeClr val="accent4"/>
                </a:solidFill>
              </a:rPr>
              <a:t>Zodat jij en je leerlingen de mogelijkheden blijft behouden</a:t>
            </a:r>
            <a:endParaRPr lang="nl-NL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D0AE368-7F96-26A8-BF8F-5D14A3898981}"/>
              </a:ext>
            </a:extLst>
          </p:cNvPr>
          <p:cNvSpPr/>
          <p:nvPr/>
        </p:nvSpPr>
        <p:spPr>
          <a:xfrm>
            <a:off x="1484855" y="651201"/>
            <a:ext cx="54614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dirty="0">
                <a:ln/>
                <a:solidFill>
                  <a:schemeClr val="accent4"/>
                </a:solidFill>
              </a:rPr>
              <a:t>AVG wetgeving</a:t>
            </a:r>
            <a:endParaRPr lang="nl-NL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226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63780836-91BE-CABB-9508-A3B41D13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4BEE192-D85E-5E9E-0A32-2B561388D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6F94819-54F8-11DC-6BE8-1775F13C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6F13B66-4646-3524-69CF-F375624E8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05300">
            <a:off x="6184940" y="828022"/>
            <a:ext cx="3936918" cy="533302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A9E5DBA-3264-ACD5-52EC-BEE112475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554" y="436550"/>
            <a:ext cx="3120804" cy="43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49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15CD677-6BD4-500F-6100-FE512B8B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61B2D1E-4491-98EF-0A08-313E8D52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F3B0CF-9588-B588-2DCA-F4684403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30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534F5E5-BDBC-5CD2-EF2C-D35BB4AA79DB}"/>
              </a:ext>
            </a:extLst>
          </p:cNvPr>
          <p:cNvSpPr/>
          <p:nvPr/>
        </p:nvSpPr>
        <p:spPr>
          <a:xfrm>
            <a:off x="3861889" y="1216821"/>
            <a:ext cx="40936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cap="none" spc="0" dirty="0">
                <a:ln/>
                <a:solidFill>
                  <a:schemeClr val="accent4"/>
                </a:solidFill>
                <a:effectLst/>
              </a:rPr>
              <a:t>AVG </a:t>
            </a:r>
            <a:r>
              <a:rPr lang="nl-NL" sz="4000" b="1" cap="none" spc="0" dirty="0">
                <a:ln/>
                <a:solidFill>
                  <a:schemeClr val="accent4"/>
                </a:solidFill>
                <a:effectLst/>
                <a:sym typeface="Wingdings" panose="05000000000000000000" pitchFamily="2" charset="2"/>
              </a:rPr>
              <a:t>wetgeving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E4FB7D6-9D64-F203-A2F5-936DE771F36E}"/>
              </a:ext>
            </a:extLst>
          </p:cNvPr>
          <p:cNvSpPr/>
          <p:nvPr/>
        </p:nvSpPr>
        <p:spPr>
          <a:xfrm>
            <a:off x="3911747" y="2607101"/>
            <a:ext cx="43685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dirty="0">
                <a:ln/>
                <a:solidFill>
                  <a:schemeClr val="accent4"/>
                </a:solidFill>
              </a:rPr>
              <a:t>niet vrijblijvend.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6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D23024A1-5792-A299-9C65-2C4B4B7C2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65" y="4539472"/>
            <a:ext cx="2144039" cy="16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986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9C341B5-4CC3-63F3-09CA-6FF8D0F5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194D768-D993-6C00-90F9-E44277A1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5F2E7D-0958-DBA6-BC48-483AF3B8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31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2544A2B2-9926-E65E-F6FD-DF7E28A2A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362" y="1321259"/>
            <a:ext cx="3290038" cy="248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512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CD9FEA2-7D82-A4C4-C4B7-7C741E2BE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879A9D4-B262-D3A7-01C7-CD664314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D8BAB8-4A0D-57A4-5ABB-339C1135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32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6C1ACB8-CA55-1911-131C-43DAF4530D30}"/>
              </a:ext>
            </a:extLst>
          </p:cNvPr>
          <p:cNvSpPr/>
          <p:nvPr/>
        </p:nvSpPr>
        <p:spPr>
          <a:xfrm>
            <a:off x="4429176" y="3313711"/>
            <a:ext cx="30020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cap="none" spc="0" dirty="0">
                <a:ln/>
                <a:solidFill>
                  <a:schemeClr val="accent4"/>
                </a:solidFill>
                <a:effectLst/>
              </a:rPr>
              <a:t>AVG </a:t>
            </a:r>
            <a:r>
              <a:rPr lang="nl-NL" sz="4000" b="1" cap="none" spc="0" dirty="0">
                <a:ln/>
                <a:solidFill>
                  <a:schemeClr val="accent4"/>
                </a:solidFill>
                <a:effectLst/>
                <a:sym typeface="Wingdings" panose="05000000000000000000" pitchFamily="2" charset="2"/>
              </a:rPr>
              <a:t> IBP 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F6BBFC-F1AF-FDD5-24E0-B94353E11DEF}"/>
              </a:ext>
            </a:extLst>
          </p:cNvPr>
          <p:cNvSpPr/>
          <p:nvPr/>
        </p:nvSpPr>
        <p:spPr>
          <a:xfrm>
            <a:off x="7431216" y="4366259"/>
            <a:ext cx="33463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3200" b="1" cap="none" spc="0" dirty="0">
                <a:ln/>
                <a:solidFill>
                  <a:schemeClr val="accent4"/>
                </a:solidFill>
                <a:effectLst/>
              </a:rPr>
              <a:t>Bewustwording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DF330D3-64BC-2E79-6CE5-4684FC219DA7}"/>
              </a:ext>
            </a:extLst>
          </p:cNvPr>
          <p:cNvSpPr/>
          <p:nvPr/>
        </p:nvSpPr>
        <p:spPr>
          <a:xfrm>
            <a:off x="2916466" y="1403028"/>
            <a:ext cx="68829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dirty="0">
                <a:ln/>
                <a:solidFill>
                  <a:schemeClr val="accent4"/>
                </a:solidFill>
              </a:rPr>
              <a:t>Voldoen aan de wetgeving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D1A2EEF-FABF-89FE-C452-5FB6D37EDA17}"/>
              </a:ext>
            </a:extLst>
          </p:cNvPr>
          <p:cNvSpPr/>
          <p:nvPr/>
        </p:nvSpPr>
        <p:spPr>
          <a:xfrm>
            <a:off x="1267649" y="4474104"/>
            <a:ext cx="55419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800" b="1" cap="none" spc="0" dirty="0">
                <a:ln/>
                <a:solidFill>
                  <a:schemeClr val="accent4"/>
                </a:solidFill>
                <a:effectLst/>
              </a:rPr>
              <a:t>Bewaar en vernietigingsbeleid</a:t>
            </a:r>
          </a:p>
        </p:txBody>
      </p:sp>
      <p:pic>
        <p:nvPicPr>
          <p:cNvPr id="9" name="Picture 2" descr="10 vragen die de Autoriteit Persoonsgegevens stelt bij een steekproef ...">
            <a:extLst>
              <a:ext uri="{FF2B5EF4-FFF2-40B4-BE49-F238E27FC236}">
                <a16:creationId xmlns:a16="http://schemas.microsoft.com/office/drawing/2014/main" id="{68F86F26-D2CC-503C-5EE0-D926DD287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" y="61917"/>
            <a:ext cx="2144039" cy="16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B04DB12C-8F7E-A52B-A44E-29F8D8C45B7F}"/>
              </a:ext>
            </a:extLst>
          </p:cNvPr>
          <p:cNvSpPr/>
          <p:nvPr/>
        </p:nvSpPr>
        <p:spPr>
          <a:xfrm>
            <a:off x="3836631" y="902581"/>
            <a:ext cx="51241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2400" b="1" dirty="0">
                <a:ln/>
                <a:solidFill>
                  <a:schemeClr val="accent4"/>
                </a:solidFill>
              </a:rPr>
              <a:t>Bedrijven, stichtingen en scholen</a:t>
            </a:r>
            <a:endParaRPr lang="nl-NL" sz="2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39565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B3DC831-D1E8-7D36-9299-D5AB4907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7C52D1C-4881-A39C-2E4F-890BC18EA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D0A98F-0EFC-6F02-5C3D-7984E37C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33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627867E-5FCA-3D76-0488-E2768144D832}"/>
              </a:ext>
            </a:extLst>
          </p:cNvPr>
          <p:cNvSpPr/>
          <p:nvPr/>
        </p:nvSpPr>
        <p:spPr>
          <a:xfrm>
            <a:off x="995037" y="2293677"/>
            <a:ext cx="104486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dirty="0">
                <a:ln/>
                <a:solidFill>
                  <a:schemeClr val="accent4"/>
                </a:solidFill>
              </a:rPr>
              <a:t>Hoe houden we het simpel en te doen…?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078" name="Picture 6" descr="De bronafbeelding bekijken">
            <a:extLst>
              <a:ext uri="{FF2B5EF4-FFF2-40B4-BE49-F238E27FC236}">
                <a16:creationId xmlns:a16="http://schemas.microsoft.com/office/drawing/2014/main" id="{D50A8279-146F-3EC9-3F7D-ABD6DA65A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575" y="3120979"/>
            <a:ext cx="4321633" cy="29171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569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C9FAE9-8ACD-673F-5861-2EEBE037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0219AA9-B9BC-F340-12AF-7AB3E3215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B6500B-ED71-5237-407F-AE3B89A15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34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 descr="De bronafbeelding bekijken">
            <a:extLst>
              <a:ext uri="{FF2B5EF4-FFF2-40B4-BE49-F238E27FC236}">
                <a16:creationId xmlns:a16="http://schemas.microsoft.com/office/drawing/2014/main" id="{9D124183-2170-4B30-19EF-CFA65D4D2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21" y="780915"/>
            <a:ext cx="4048125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e bronafbeelding bekijken">
            <a:extLst>
              <a:ext uri="{FF2B5EF4-FFF2-40B4-BE49-F238E27FC236}">
                <a16:creationId xmlns:a16="http://schemas.microsoft.com/office/drawing/2014/main" id="{6BEEB6AD-852E-4CA3-C56C-69782E40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967" y="898268"/>
            <a:ext cx="4071444" cy="34607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2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BAF4D13-C3D1-B5E3-BCB0-6AEB2A38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2303877-3C02-7FEA-1A3B-2EDC1EF24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DAA9299-2C6C-49E8-AFA3-632F1BECE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35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 descr="De bronafbeelding bekijken">
            <a:extLst>
              <a:ext uri="{FF2B5EF4-FFF2-40B4-BE49-F238E27FC236}">
                <a16:creationId xmlns:a16="http://schemas.microsoft.com/office/drawing/2014/main" id="{657B8C5D-C12D-E285-B962-B9211E430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76225"/>
            <a:ext cx="9525000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699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72F428B-BCA3-D36B-7B0F-EF4E4B2B4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18EB8FB-9A3F-4B71-54D9-D48197C42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7476A5-B533-D8CE-7E14-0D197840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36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81BD0ED-6A1F-61CE-1D5A-58814D580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428" y="1702714"/>
            <a:ext cx="4257143" cy="3295238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6D33980-6424-6C9E-2589-FDF9C64324E8}"/>
              </a:ext>
            </a:extLst>
          </p:cNvPr>
          <p:cNvSpPr/>
          <p:nvPr/>
        </p:nvSpPr>
        <p:spPr>
          <a:xfrm>
            <a:off x="3818017" y="669572"/>
            <a:ext cx="44678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000" b="1" dirty="0">
                <a:ln/>
                <a:solidFill>
                  <a:schemeClr val="accent4"/>
                </a:solidFill>
              </a:rPr>
              <a:t>Vier AVG</a:t>
            </a:r>
            <a:r>
              <a:rPr lang="nl-NL" sz="4000" b="1" cap="none" spc="0" dirty="0">
                <a:ln/>
                <a:solidFill>
                  <a:schemeClr val="accent4"/>
                </a:solidFill>
                <a:effectLst/>
              </a:rPr>
              <a:t> thema</a:t>
            </a:r>
            <a:r>
              <a:rPr lang="nl-NL" sz="4000" b="1" dirty="0">
                <a:ln/>
                <a:solidFill>
                  <a:schemeClr val="accent4"/>
                </a:solidFill>
              </a:rPr>
              <a:t>’s</a:t>
            </a:r>
            <a:endParaRPr lang="nl-NL" sz="40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3352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48C072D8-0485-8A1C-E7C4-E937A5E45D92}"/>
              </a:ext>
            </a:extLst>
          </p:cNvPr>
          <p:cNvSpPr/>
          <p:nvPr/>
        </p:nvSpPr>
        <p:spPr>
          <a:xfrm>
            <a:off x="985834" y="1356103"/>
            <a:ext cx="3719247" cy="4069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l-NL" sz="4400" b="1" kern="1200" cap="none" spc="0" dirty="0">
                <a:ln/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Kaarten </a:t>
            </a:r>
            <a:r>
              <a:rPr lang="nl-NL" sz="4400" b="1" kern="1200" dirty="0">
                <a:ln/>
                <a:solidFill>
                  <a:schemeClr val="bg1"/>
                </a:solidFill>
                <a:latin typeface="+mj-lt"/>
                <a:ea typeface="+mj-ea"/>
                <a:cs typeface="+mj-cs"/>
              </a:rPr>
              <a:t>met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l-NL" sz="4400" b="1" dirty="0">
                <a:ln/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praktische</a:t>
            </a:r>
            <a:endParaRPr lang="nl-NL" sz="4400" b="1" kern="1200" dirty="0">
              <a:ln/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l-NL" sz="4400" b="1" kern="1200" cap="none" spc="0" dirty="0">
                <a:ln/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Do’s en </a:t>
            </a:r>
            <a:r>
              <a:rPr lang="nl-NL" sz="4400" b="1" kern="1200" cap="none" spc="0" dirty="0" err="1">
                <a:ln/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dont’s</a:t>
            </a:r>
            <a:endParaRPr lang="nl-NL" sz="4400" b="1" kern="1200" cap="none" spc="0" dirty="0">
              <a:ln/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9E625AE-B020-C509-781C-3633180EB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152" y="1691206"/>
            <a:ext cx="5111496" cy="3603604"/>
          </a:xfrm>
          <a:prstGeom prst="rect">
            <a:avLst/>
          </a:prstGeom>
          <a:noFill/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CE3ED3C-BAE4-CD59-0BF0-75D475A67A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kern="1200" cap="none" spc="0" baseline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2334AB5-1648-C3C4-6D09-E4768B37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nl-NL" kern="1200" cap="none" spc="0" baseline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C4311C-6F8C-2DB3-620A-5B4B5C6E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37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39E743E-3AFF-59B5-5FBA-C4AB6356B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152" y="136525"/>
            <a:ext cx="4133333" cy="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675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5ED191D-CB4E-CAB0-9A4F-954E83B9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EC6F51-FC50-F9AF-F105-9706C6E78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EFD66E-7E85-32B6-9707-29ED666B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38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041CF83-A10B-8404-7A00-B9416633B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87" y="1228417"/>
            <a:ext cx="5417713" cy="381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A027623-FB69-F15A-2A57-D5B46DC17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310" y="1519706"/>
            <a:ext cx="4989231" cy="352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55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F4023B4-F9D1-C73F-C1FC-26AF2843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9DECD8A-396B-3B1A-B13B-A72BD852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006A998-2756-EB60-E34F-E4AF86285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39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D6A4E5-58D0-EB8A-DB8B-55E21B00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524" y="595331"/>
            <a:ext cx="10311732" cy="435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42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C467842-653B-2D36-448D-551B351C3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3B9AE9C-14BE-3533-F03B-6813474F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E31BAF-1BDC-511A-7C4E-6B69ED62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5290BC0-3771-39F6-DC99-3A2D8AB9A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40" y="1051268"/>
            <a:ext cx="10455546" cy="389415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99190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67B38C4-6102-0AC9-79F2-F6F310FFB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45E1718-2173-2B17-D98C-566AE2910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814709-ED6D-7F96-A5C6-E07729B6D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40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37939AB-FD82-A5AE-1283-D1E17263D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34" y="0"/>
            <a:ext cx="11137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3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C85FCB6-0EF5-9789-6848-0004C2341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1DCB9B7-564D-9F30-0CCC-C059E9012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02090D-89AF-7478-3441-958F419A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41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81B9A7A-675A-475C-4F50-A2F25A6CB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16" y="786354"/>
            <a:ext cx="11043105" cy="402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879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5CC4530-6B6D-09BE-E067-209DAE554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B5A5884-C62B-C3E3-FD7E-0D1F114AD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763740-9777-3298-03FB-A30DC8B0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42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489BE4A-6C25-EEA8-EB0A-6EE024867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918" y="511527"/>
            <a:ext cx="9524465" cy="59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93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CAA542E-2B41-B9FE-23D3-C8E01270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CD8EF7-440C-AD73-39B9-07C6379F7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380F153-C522-38DF-63AE-BAEE7974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43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10A97D1-5771-7A3E-53D9-FBA5484CB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10" y="1098998"/>
            <a:ext cx="9895366" cy="440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589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E2B6510-F124-1763-411E-AB41E51CE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0555342-80E8-74A0-E205-50E6A140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21CC17-2FF6-557D-25DD-44898C07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44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A9156CB-7135-3BE2-6AF7-DB7CE60AE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872" y="654137"/>
            <a:ext cx="6574447" cy="528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941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E3CD409-6308-270C-7689-A7510ACC1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F15E56C-9E2E-5902-12BA-863211624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8D5A0F-9C99-36C6-2249-3F80ABA2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45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27E9BC1-2B1B-E379-AD3B-4A77923E6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561" y="0"/>
            <a:ext cx="4874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31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D0FD749-27E1-F233-9EC4-C8759A33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895C164-49C3-2623-428E-3866A3BF5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6F23ED-D152-FFE4-EE7D-6CFECDDB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46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BEF046A-8959-C8AD-253C-86CC8CB14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4946"/>
            <a:ext cx="12192000" cy="46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481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78CB426-C987-2CFA-8934-153BA1DF6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966F73C-8E17-23B6-8274-CFC9444F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6662F9-D716-B9DB-64AB-6BD229CF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47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7C7098F-A500-DBDD-13BD-F7EAE51FF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9582"/>
            <a:ext cx="12192000" cy="545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18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D5EE8A1-5602-6022-8D6E-E3829418E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A165D5C-C297-0AD5-39BF-F709D75D8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B459F3-89CF-89F8-1CAB-2E2D0591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48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AD4EBDB-BD65-7B9D-CA7F-B40C671A3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250"/>
            <a:ext cx="121920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394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F6AAE45-B51B-E4F3-30A1-D81E80F58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48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B3F2F7F-0A37-A393-C2E3-E9DF45614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7F9A069-17EA-ACE3-56F0-824D80BD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4FDB68F-9BDE-2D11-B431-F4F2CCBD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5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92061B1-EE79-F7FE-8F98-D9E7BDCD0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43" y="534979"/>
            <a:ext cx="10502034" cy="460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320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E63B3C9-2940-48A5-CBE9-73A81707A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267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6E49C-11A0-4C95-8A6E-FC7E9C57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>
                <a:solidFill>
                  <a:srgbClr val="FFFFFF"/>
                </a:solidFill>
              </a:rPr>
              <a:t>Agenda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1" y="1527048"/>
            <a:ext cx="6293727" cy="3931920"/>
          </a:xfrm>
        </p:spPr>
        <p:txBody>
          <a:bodyPr rtlCol="0"/>
          <a:lstStyle/>
          <a:p>
            <a:pPr marL="0" indent="0" rtl="0">
              <a:buNone/>
            </a:pPr>
            <a:r>
              <a:rPr lang="nl-NL" dirty="0"/>
              <a:t>Voorstellen</a:t>
            </a:r>
          </a:p>
          <a:p>
            <a:pPr marL="0" indent="0" rtl="0">
              <a:buNone/>
            </a:pPr>
            <a:r>
              <a:rPr lang="nl-NL" dirty="0"/>
              <a:t>Waarom zuinig zijn op onze privacy</a:t>
            </a:r>
          </a:p>
          <a:p>
            <a:pPr marL="0" indent="0" rtl="0">
              <a:buNone/>
            </a:pPr>
            <a:r>
              <a:rPr lang="nl-NL" dirty="0"/>
              <a:t>AVG wetgeving, do’s en </a:t>
            </a:r>
            <a:r>
              <a:rPr lang="nl-NL" dirty="0" err="1"/>
              <a:t>dont’s</a:t>
            </a:r>
            <a:endParaRPr lang="nl-NL" dirty="0"/>
          </a:p>
          <a:p>
            <a:pPr marL="0" indent="0" rtl="0">
              <a:buNone/>
            </a:pPr>
            <a:r>
              <a:rPr lang="nl-NL" dirty="0"/>
              <a:t>Hulp gevraagd</a:t>
            </a:r>
          </a:p>
          <a:p>
            <a:pPr marL="0" indent="0" rtl="0">
              <a:buNone/>
            </a:pPr>
            <a:r>
              <a:rPr lang="nl-NL" dirty="0"/>
              <a:t>10 belangrijke AVG tips</a:t>
            </a:r>
          </a:p>
          <a:p>
            <a:pPr marL="0" indent="0" rtl="0">
              <a:buNone/>
            </a:pPr>
            <a:r>
              <a:rPr lang="nl-NL" dirty="0"/>
              <a:t>Vragen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C8B647-084C-492D-A242-148BEA5B6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3-9-2022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A2B84E-2163-44C1-99D0-6F162AEA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u="none" strike="noStrike" kern="1200" cap="none" spc="0" normalizeH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nl-NL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nl-NL" sz="1200" b="0" i="0" u="none" strike="noStrike" kern="1200" cap="none" spc="0" normalizeH="0" baseline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706C9-F26D-46CA-93BF-8C27012F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Bedankt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95E0EB-F1F4-436B-A218-93E100A66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lvl="0" rtl="0"/>
            <a:r>
              <a:rPr lang="nl-NL"/>
              <a:t>3-9-20XX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5D06EF-9416-46F7-8230-B49EE126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lvl="0" rtl="0"/>
            <a:r>
              <a:rPr lang="nl-NL"/>
              <a:t>Presentatietitel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59025F-68D1-4F50-8480-3F981455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lvl="0" rtl="0"/>
            <a:fld id="{D76B855D-E9CC-4FF8-AD85-6CDC7B89A0DE}" type="slidenum">
              <a:rPr lang="nl-NL" smtClean="0"/>
              <a:pPr lvl="0" rtl="0"/>
              <a:t>52</a:t>
            </a:fld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F0B6E0-1F7C-4E6A-87B1-554ADE739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nl-NL" dirty="0"/>
              <a:t>Anthony Verwijst</a:t>
            </a:r>
          </a:p>
          <a:p>
            <a:pPr rtl="0">
              <a:spcBef>
                <a:spcPts val="3000"/>
              </a:spcBef>
            </a:pPr>
            <a:r>
              <a:rPr lang="nl-NL" sz="1800" dirty="0">
                <a:hlinkClick r:id="rId3"/>
              </a:rPr>
              <a:t>A.Verwijst@Optimusonderwijs.nl</a:t>
            </a:r>
            <a:r>
              <a:rPr lang="nl-NL" sz="1800" dirty="0"/>
              <a:t>	</a:t>
            </a:r>
          </a:p>
          <a:p>
            <a:pPr rtl="0">
              <a:spcBef>
                <a:spcPts val="3000"/>
              </a:spcBef>
            </a:pPr>
            <a:r>
              <a:rPr lang="nl-NL" sz="1800" dirty="0"/>
              <a:t>Website: OptimusAVG.nl</a:t>
            </a:r>
          </a:p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225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26C38F3-F17E-47F3-AD01-D20DA81D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6DB656E-9562-08D5-9DFA-27FB4C978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34C5A1-FE28-6753-B07F-21B729969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6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3E8F1E7-1253-E659-493B-33CB1D803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0" y="318566"/>
            <a:ext cx="8081690" cy="3375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6F50E69-C2B5-AA23-F3F0-9D7FB665E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694" y="3274142"/>
            <a:ext cx="5673074" cy="2670751"/>
          </a:xfrm>
          <a:prstGeom prst="rect">
            <a:avLst/>
          </a:prstGeom>
        </p:spPr>
      </p:pic>
      <p:pic>
        <p:nvPicPr>
          <p:cNvPr id="1026" name="Picture 2" descr="Wat te doen als ik Boos of Gefrustreerd ben: De complete gids - Lisette  Zeeuw M.Sc. - Psychologist in Barcelona">
            <a:extLst>
              <a:ext uri="{FF2B5EF4-FFF2-40B4-BE49-F238E27FC236}">
                <a16:creationId xmlns:a16="http://schemas.microsoft.com/office/drawing/2014/main" id="{80A16933-6177-1138-6317-2C12F9BFA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609" y="1578169"/>
            <a:ext cx="2619375" cy="1743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75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AFF9162-166F-B307-BE6A-06ADCEEBD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3-9-20XX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B899145-5BB1-B358-A351-F4B1C2F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nl-NL" noProof="0">
                <a:solidFill>
                  <a:prstClr val="black">
                    <a:tint val="75000"/>
                  </a:prstClr>
                </a:solidFill>
              </a:rPr>
              <a:t>Presentatietitel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805809-3551-2551-C68C-7E5F4E78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nl-NL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7</a:t>
            </a:fld>
            <a:endParaRPr lang="nl-NL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006088-CA70-8735-E0C3-A0716763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15810">
            <a:off x="2549652" y="870814"/>
            <a:ext cx="5521329" cy="494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255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C037F-9B04-45A9-8AE6-A8517884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>
                <a:solidFill>
                  <a:srgbClr val="FFFFFF"/>
                </a:solidFill>
              </a:rPr>
              <a:t>Wondere Wereld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49FB76-25BA-4481-B88D-DCB748E16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-NL" dirty="0">
                <a:solidFill>
                  <a:srgbClr val="FFFFFF"/>
                </a:solidFill>
              </a:rPr>
              <a:t>Van AVG in 30 min.</a:t>
            </a:r>
          </a:p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359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0569D4-901A-1E15-01BE-80A743DEAF76}"/>
              </a:ext>
            </a:extLst>
          </p:cNvPr>
          <p:cNvSpPr/>
          <p:nvPr/>
        </p:nvSpPr>
        <p:spPr>
          <a:xfrm>
            <a:off x="1793688" y="1439402"/>
            <a:ext cx="4333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5400" b="1" cap="none" spc="0" dirty="0">
                <a:ln/>
                <a:solidFill>
                  <a:schemeClr val="accent4"/>
                </a:solidFill>
                <a:effectLst/>
              </a:rPr>
              <a:t>WAAROM??</a:t>
            </a:r>
          </a:p>
        </p:txBody>
      </p:sp>
    </p:spTree>
    <p:extLst>
      <p:ext uri="{BB962C8B-B14F-4D97-AF65-F5344CB8AC3E}">
        <p14:creationId xmlns:p14="http://schemas.microsoft.com/office/powerpoint/2010/main" val="2965851773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028_TF78504181_Win32" id="{1D605B26-1BD5-48B9-86CF-ADE08502F0A4}" vid="{0A6EA296-73B0-407A-9A0A-33D2140C552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{C26145F2-7C57-41DD-A8ED-A660DCDF1BF6}tf78504181_win32</Template>
  <TotalTime>379</TotalTime>
  <Words>354</Words>
  <Application>Microsoft Office PowerPoint</Application>
  <PresentationFormat>Breedbeeld</PresentationFormat>
  <Paragraphs>211</Paragraphs>
  <Slides>52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52</vt:i4>
      </vt:variant>
    </vt:vector>
  </HeadingPairs>
  <TitlesOfParts>
    <vt:vector size="59" baseType="lpstr">
      <vt:lpstr>Arial</vt:lpstr>
      <vt:lpstr>Avenir Next LT Pro</vt:lpstr>
      <vt:lpstr>Calibri</vt:lpstr>
      <vt:lpstr>Calibri Light</vt:lpstr>
      <vt:lpstr>Tw Cen MT</vt:lpstr>
      <vt:lpstr>ShapesVTI</vt:lpstr>
      <vt:lpstr>Kantoorthema</vt:lpstr>
      <vt:lpstr>OptimusAVG</vt:lpstr>
      <vt:lpstr>Voorstellen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Wondere Wereld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Wat gaat dit betekenen voor?</vt:lpstr>
      <vt:lpstr>PowerPoint-presentatie</vt:lpstr>
      <vt:lpstr>Waar mag je als school oprekenen.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Agenda</vt:lpstr>
      <vt:lpstr>Bedankt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OptimusAVG</dc:title>
  <dc:creator>Optimus AVG</dc:creator>
  <cp:lastModifiedBy>Karen Peeters-Bouwmans</cp:lastModifiedBy>
  <cp:revision>10</cp:revision>
  <dcterms:created xsi:type="dcterms:W3CDTF">2022-09-19T12:19:23Z</dcterms:created>
  <dcterms:modified xsi:type="dcterms:W3CDTF">2022-10-10T07:34:05Z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