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6"/>
  </p:notesMasterIdLst>
  <p:handoutMasterIdLst>
    <p:handoutMasterId r:id="rId57"/>
  </p:handoutMasterIdLst>
  <p:sldIdLst>
    <p:sldId id="256" r:id="rId5"/>
    <p:sldId id="262" r:id="rId6"/>
    <p:sldId id="266" r:id="rId7"/>
    <p:sldId id="3841" r:id="rId8"/>
    <p:sldId id="3842" r:id="rId9"/>
    <p:sldId id="3896" r:id="rId10"/>
    <p:sldId id="3897" r:id="rId11"/>
    <p:sldId id="3847" r:id="rId12"/>
    <p:sldId id="3849" r:id="rId13"/>
    <p:sldId id="3846" r:id="rId14"/>
    <p:sldId id="3845" r:id="rId15"/>
    <p:sldId id="3844" r:id="rId16"/>
    <p:sldId id="3853" r:id="rId17"/>
    <p:sldId id="3843" r:id="rId18"/>
    <p:sldId id="3852" r:id="rId19"/>
    <p:sldId id="3850" r:id="rId20"/>
    <p:sldId id="3851" r:id="rId21"/>
    <p:sldId id="3856" r:id="rId22"/>
    <p:sldId id="3898" r:id="rId23"/>
    <p:sldId id="3899" r:id="rId24"/>
    <p:sldId id="3900" r:id="rId25"/>
    <p:sldId id="3901" r:id="rId26"/>
    <p:sldId id="3903" r:id="rId27"/>
    <p:sldId id="3904" r:id="rId28"/>
    <p:sldId id="3905" r:id="rId29"/>
    <p:sldId id="3906" r:id="rId30"/>
    <p:sldId id="3894" r:id="rId31"/>
    <p:sldId id="3891" r:id="rId32"/>
    <p:sldId id="3892" r:id="rId33"/>
    <p:sldId id="3908" r:id="rId34"/>
    <p:sldId id="3910" r:id="rId35"/>
    <p:sldId id="3914" r:id="rId36"/>
    <p:sldId id="3912" r:id="rId37"/>
    <p:sldId id="3915" r:id="rId38"/>
    <p:sldId id="3911" r:id="rId39"/>
    <p:sldId id="3913" r:id="rId40"/>
    <p:sldId id="3907" r:id="rId41"/>
    <p:sldId id="3916" r:id="rId42"/>
    <p:sldId id="3917" r:id="rId43"/>
    <p:sldId id="3920" r:id="rId44"/>
    <p:sldId id="3921" r:id="rId45"/>
    <p:sldId id="3922" r:id="rId46"/>
    <p:sldId id="3924" r:id="rId47"/>
    <p:sldId id="3925" r:id="rId48"/>
    <p:sldId id="3926" r:id="rId49"/>
    <p:sldId id="3923" r:id="rId50"/>
    <p:sldId id="257" r:id="rId51"/>
    <p:sldId id="3893" r:id="rId52"/>
    <p:sldId id="3884" r:id="rId53"/>
    <p:sldId id="3886" r:id="rId54"/>
    <p:sldId id="3888" r:id="rId55"/>
  </p:sldIdLst>
  <p:sldSz cx="12192000" cy="6858000"/>
  <p:notesSz cx="6799263" cy="99298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C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Stijl, licht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3" autoAdjust="0"/>
    <p:restoredTop sz="94694"/>
  </p:normalViewPr>
  <p:slideViewPr>
    <p:cSldViewPr snapToGrid="0" snapToObjects="1">
      <p:cViewPr varScale="1">
        <p:scale>
          <a:sx n="84" d="100"/>
          <a:sy n="84" d="100"/>
        </p:scale>
        <p:origin x="126" y="1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6A56D250-C2B1-504C-BEA8-D247DA026CD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133CB4C-3395-3046-A347-7D01010503F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22327-FC07-EA47-852A-9B634A63C60F}" type="datetime4">
              <a:rPr lang="nl-NL" smtClean="0"/>
              <a:t>14 juni 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0D25F4B-A780-0346-946E-211F03FF1E8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3E98BED-8ACA-DF4E-AA45-23500E1FD2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A6A2D4-1F64-C246-AAB9-7EE05C29DB6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1563776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6A0CD-8E98-5543-9FCD-C3A8B101EE19}" type="datetime4">
              <a:rPr lang="nl-NL" smtClean="0"/>
              <a:t>14 juni 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7754C7-46E3-034A-BFD8-5DDDC1DB9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6112357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3862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6524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22530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24389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52748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92502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54212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11984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03274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39231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613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62133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73626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81468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37197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33819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36683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63392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53944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33448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1829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1901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94451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69798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16334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131328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74408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75846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253718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36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609245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834662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684403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39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5171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514115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40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276829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41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216737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42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390197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46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616902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47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453717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48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532329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49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476400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50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540267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51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0337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9570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6856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27298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90746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5F6A0CD-8E98-5543-9FCD-C3A8B101EE19}" type="datetime4">
              <a:rPr lang="nl-NL" smtClean="0"/>
              <a:t>15 juni 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754C7-46E3-034A-BFD8-5DDDC1DB9D9C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6461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[foto potten]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Afbeelding 22">
            <a:extLst>
              <a:ext uri="{FF2B5EF4-FFF2-40B4-BE49-F238E27FC236}">
                <a16:creationId xmlns:a16="http://schemas.microsoft.com/office/drawing/2014/main" id="{05B842C4-3B6A-3B46-ADD8-9331C84134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900" y="539999"/>
            <a:ext cx="8928100" cy="4191000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7248A315-1442-4749-A4E5-69C83A8C010C}"/>
              </a:ext>
            </a:extLst>
          </p:cNvPr>
          <p:cNvSpPr/>
          <p:nvPr userDrawn="1"/>
        </p:nvSpPr>
        <p:spPr>
          <a:xfrm>
            <a:off x="0" y="5360976"/>
            <a:ext cx="12192000" cy="149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64BA3B7-28B8-FE4B-A95F-45ADA7618F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6000" y="1122363"/>
            <a:ext cx="7776000" cy="1431161"/>
          </a:xfrm>
        </p:spPr>
        <p:txBody>
          <a:bodyPr anchor="t" anchorCtr="0"/>
          <a:lstStyle>
            <a:lvl1pPr algn="l">
              <a:lnSpc>
                <a:spcPts val="5400"/>
              </a:lnSpc>
              <a:defRPr sz="4800" b="0"/>
            </a:lvl1pPr>
          </a:lstStyle>
          <a:p>
            <a:r>
              <a:rPr lang="nl-NL" dirty="0"/>
              <a:t>Klikken om een titel toe te voegen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46835C9-A9D5-F245-B72E-CF9D5BE6B2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6000" y="2565448"/>
            <a:ext cx="7776000" cy="996076"/>
          </a:xfrm>
        </p:spPr>
        <p:txBody>
          <a:bodyPr>
            <a:noAutofit/>
          </a:bodyPr>
          <a:lstStyle>
            <a:lvl1pPr marL="0" indent="0" algn="l">
              <a:lnSpc>
                <a:spcPts val="3600"/>
              </a:lnSpc>
              <a:buNone/>
              <a:defRPr sz="27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datum 9">
            <a:extLst>
              <a:ext uri="{FF2B5EF4-FFF2-40B4-BE49-F238E27FC236}">
                <a16:creationId xmlns:a16="http://schemas.microsoft.com/office/drawing/2014/main" id="{59A5EA42-6B79-C440-BDD9-EC2D9287CB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56000" y="4248000"/>
            <a:ext cx="2966400" cy="180000"/>
          </a:xfrm>
        </p:spPr>
        <p:txBody>
          <a:bodyPr/>
          <a:lstStyle>
            <a:lvl1pPr>
              <a:lnSpc>
                <a:spcPts val="1400"/>
              </a:lnSpc>
              <a:defRPr sz="1500">
                <a:solidFill>
                  <a:schemeClr val="accent3"/>
                </a:solidFill>
              </a:defRPr>
            </a:lvl1pPr>
          </a:lstStyle>
          <a:p>
            <a:fld id="{AA29D242-0899-D544-9757-786883AC45C2}" type="datetime4">
              <a:rPr lang="nl-NL" smtClean="0"/>
              <a:pPr/>
              <a:t>14 juni 2023</a:t>
            </a:fld>
            <a:endParaRPr lang="nl-NL" dirty="0">
              <a:solidFill>
                <a:schemeClr val="accent3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548ADEB-BA37-4686-906E-5FA5391CF5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42273" y="5509199"/>
            <a:ext cx="2210242" cy="119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758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D94B8B-9D83-FF48-BFA2-967D8361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115C71-CCE9-8A4E-B959-C64CD2F7C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3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2D25423-3D83-DF40-8444-25F3C4948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14 juni 2023</a:t>
            </a:fld>
            <a:endParaRPr lang="nl-NL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EA1ECC9C-8634-D343-B9EB-5BF533129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65DB8043-737E-E44F-A358-84CA2272B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0798-3862-3248-BF0E-BBEAE3411F4F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2" name="Rechthoek met één afgeronde hoek 11">
            <a:extLst>
              <a:ext uri="{FF2B5EF4-FFF2-40B4-BE49-F238E27FC236}">
                <a16:creationId xmlns:a16="http://schemas.microsoft.com/office/drawing/2014/main" id="{62E817E6-4F02-7446-B39B-9612A1697CC7}"/>
              </a:ext>
            </a:extLst>
          </p:cNvPr>
          <p:cNvSpPr/>
          <p:nvPr userDrawn="1"/>
        </p:nvSpPr>
        <p:spPr>
          <a:xfrm rot="10800000" flipH="1">
            <a:off x="-540000" y="0"/>
            <a:ext cx="864000" cy="5360976"/>
          </a:xfrm>
          <a:prstGeom prst="round1Rect">
            <a:avLst>
              <a:gd name="adj" fmla="val 491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5E12832-4649-4ECB-A5A0-35ACEEC556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80628" y="5761850"/>
            <a:ext cx="1684231" cy="91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670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115C71-CCE9-8A4E-B959-C64CD2F7C3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052000" y="1022400"/>
            <a:ext cx="7416000" cy="3744001"/>
          </a:xfrm>
        </p:spPr>
        <p:txBody>
          <a:bodyPr/>
          <a:lstStyle>
            <a:lvl1pPr marL="0" indent="0" algn="l">
              <a:buNone/>
              <a:defRPr sz="3600">
                <a:solidFill>
                  <a:schemeClr val="accent1"/>
                </a:solidFill>
              </a:defRPr>
            </a:lvl1pPr>
            <a:lvl2pPr marL="288000" indent="0" algn="l">
              <a:buNone/>
              <a:defRPr sz="3200">
                <a:solidFill>
                  <a:schemeClr val="bg2"/>
                </a:solidFill>
              </a:defRPr>
            </a:lvl2pPr>
            <a:lvl3pPr marL="914400" indent="0" algn="l">
              <a:buFont typeface="Arial" panose="020B0604020202020204" pitchFamily="34" charset="0"/>
              <a:buNone/>
              <a:defRPr sz="3200">
                <a:solidFill>
                  <a:schemeClr val="bg2"/>
                </a:solidFill>
              </a:defRPr>
            </a:lvl3pPr>
            <a:lvl4pPr marL="1371600" indent="0" algn="l">
              <a:buFont typeface="Arial" panose="020B0604020202020204" pitchFamily="34" charset="0"/>
              <a:buNone/>
              <a:defRPr sz="3200">
                <a:solidFill>
                  <a:schemeClr val="bg2"/>
                </a:solidFill>
              </a:defRPr>
            </a:lvl4pPr>
            <a:lvl5pPr marL="1828800" indent="0" algn="l">
              <a:buFont typeface="Arial" panose="020B0604020202020204" pitchFamily="34" charset="0"/>
              <a:buNone/>
              <a:defRPr sz="3200">
                <a:solidFill>
                  <a:schemeClr val="bg2"/>
                </a:solidFill>
              </a:defRPr>
            </a:lvl5pPr>
          </a:lstStyle>
          <a:p>
            <a:pPr lvl="0"/>
            <a:r>
              <a:rPr lang="nl-NL" dirty="0"/>
              <a:t>“Klikken om citaat toe te voegen”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2D25423-3D83-DF40-8444-25F3C4948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14 juni 2023</a:t>
            </a:fld>
            <a:endParaRPr lang="nl-NL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EA1ECC9C-8634-D343-B9EB-5BF533129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Titel van de presentatie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65DB8043-737E-E44F-A358-84CA2272B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0798-3862-3248-BF0E-BBEAE3411F4F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1" name="Afgeronde rechthoek 10">
            <a:extLst>
              <a:ext uri="{FF2B5EF4-FFF2-40B4-BE49-F238E27FC236}">
                <a16:creationId xmlns:a16="http://schemas.microsoft.com/office/drawing/2014/main" id="{F927DB67-488E-2247-B472-7BA0BCD3BFD4}"/>
              </a:ext>
            </a:extLst>
          </p:cNvPr>
          <p:cNvSpPr/>
          <p:nvPr userDrawn="1"/>
        </p:nvSpPr>
        <p:spPr>
          <a:xfrm>
            <a:off x="1512000" y="540001"/>
            <a:ext cx="8496000" cy="4820975"/>
          </a:xfrm>
          <a:prstGeom prst="roundRect">
            <a:avLst>
              <a:gd name="adj" fmla="val 8814"/>
            </a:avLst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met één afgeronde hoek 12">
            <a:extLst>
              <a:ext uri="{FF2B5EF4-FFF2-40B4-BE49-F238E27FC236}">
                <a16:creationId xmlns:a16="http://schemas.microsoft.com/office/drawing/2014/main" id="{40A452D5-025D-F942-9851-EBD9E0A6E704}"/>
              </a:ext>
            </a:extLst>
          </p:cNvPr>
          <p:cNvSpPr/>
          <p:nvPr userDrawn="1"/>
        </p:nvSpPr>
        <p:spPr>
          <a:xfrm rot="10800000" flipH="1">
            <a:off x="-540000" y="0"/>
            <a:ext cx="864000" cy="5360976"/>
          </a:xfrm>
          <a:prstGeom prst="round1Rect">
            <a:avLst>
              <a:gd name="adj" fmla="val 491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F0494BC8-9B62-45E9-B14C-CF56314EBE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80628" y="5761850"/>
            <a:ext cx="1684231" cy="91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356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k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fgeronde rechthoek 10">
            <a:extLst>
              <a:ext uri="{FF2B5EF4-FFF2-40B4-BE49-F238E27FC236}">
                <a16:creationId xmlns:a16="http://schemas.microsoft.com/office/drawing/2014/main" id="{A8DE6527-84AA-6E46-AFFB-F0951B02E645}"/>
              </a:ext>
            </a:extLst>
          </p:cNvPr>
          <p:cNvSpPr/>
          <p:nvPr userDrawn="1"/>
        </p:nvSpPr>
        <p:spPr>
          <a:xfrm>
            <a:off x="1512000" y="1440000"/>
            <a:ext cx="8496000" cy="3920976"/>
          </a:xfrm>
          <a:prstGeom prst="roundRect">
            <a:avLst>
              <a:gd name="adj" fmla="val 8814"/>
            </a:avLst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D94B8B-9D83-FF48-BFA2-967D8361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115C71-CCE9-8A4E-B959-C64CD2F7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2000" y="1980000"/>
            <a:ext cx="7416000" cy="28584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880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2D25423-3D83-DF40-8444-25F3C4948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14 juni 2023</a:t>
            </a:fld>
            <a:endParaRPr lang="nl-NL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EA1ECC9C-8634-D343-B9EB-5BF533129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65DB8043-737E-E44F-A358-84CA2272B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0798-3862-3248-BF0E-BBEAE3411F4F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2" name="Rechthoek met één afgeronde hoek 11">
            <a:extLst>
              <a:ext uri="{FF2B5EF4-FFF2-40B4-BE49-F238E27FC236}">
                <a16:creationId xmlns:a16="http://schemas.microsoft.com/office/drawing/2014/main" id="{62E817E6-4F02-7446-B39B-9612A1697CC7}"/>
              </a:ext>
            </a:extLst>
          </p:cNvPr>
          <p:cNvSpPr/>
          <p:nvPr userDrawn="1"/>
        </p:nvSpPr>
        <p:spPr>
          <a:xfrm rot="10800000" flipH="1">
            <a:off x="-540000" y="0"/>
            <a:ext cx="864000" cy="5360976"/>
          </a:xfrm>
          <a:prstGeom prst="round1Rect">
            <a:avLst>
              <a:gd name="adj" fmla="val 491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DA812C72-4356-4DE2-80ED-3FF57C64B2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80628" y="5761850"/>
            <a:ext cx="1684231" cy="91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009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2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D94B8B-9D83-FF48-BFA2-967D8361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115C71-CCE9-8A4E-B959-C64CD2F7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5600" y="1440000"/>
            <a:ext cx="4082400" cy="432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2D25423-3D83-DF40-8444-25F3C4948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14 juni 2023</a:t>
            </a:fld>
            <a:endParaRPr lang="nl-NL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EA1ECC9C-8634-D343-B9EB-5BF533129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65DB8043-737E-E44F-A358-84CA2272B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0798-3862-3248-BF0E-BBEAE3411F4F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inhoud 2">
            <a:extLst>
              <a:ext uri="{FF2B5EF4-FFF2-40B4-BE49-F238E27FC236}">
                <a16:creationId xmlns:a16="http://schemas.microsoft.com/office/drawing/2014/main" id="{7E960C49-7815-A243-9948-33642E54DEE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512000" y="1440000"/>
            <a:ext cx="4082400" cy="43200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88000" indent="0" algn="l">
              <a:buNone/>
              <a:defRPr>
                <a:solidFill>
                  <a:schemeClr val="bg1"/>
                </a:solidFill>
              </a:defRPr>
            </a:lvl2pPr>
            <a:lvl3pPr marL="914400" indent="0" algn="l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 marL="1371600" indent="0" algn="l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4pPr>
            <a:lvl5pPr marL="1828800" indent="0" algn="l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Afbeelding plaatsen en bijsnijden/opvullen</a:t>
            </a:r>
          </a:p>
        </p:txBody>
      </p:sp>
      <p:sp>
        <p:nvSpPr>
          <p:cNvPr id="14" name="Rechthoek met één afgeronde hoek 13">
            <a:extLst>
              <a:ext uri="{FF2B5EF4-FFF2-40B4-BE49-F238E27FC236}">
                <a16:creationId xmlns:a16="http://schemas.microsoft.com/office/drawing/2014/main" id="{F1F9523C-C329-8544-BFBD-E44001DF1024}"/>
              </a:ext>
            </a:extLst>
          </p:cNvPr>
          <p:cNvSpPr/>
          <p:nvPr userDrawn="1"/>
        </p:nvSpPr>
        <p:spPr>
          <a:xfrm rot="10800000" flipH="1">
            <a:off x="-547557" y="0"/>
            <a:ext cx="864000" cy="5360976"/>
          </a:xfrm>
          <a:prstGeom prst="round1Rect">
            <a:avLst>
              <a:gd name="adj" fmla="val 491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3A85307-EB5E-4882-9752-28495806E1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80628" y="5761850"/>
            <a:ext cx="1684231" cy="91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080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inhou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‹nr.›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11096"/>
            <a:ext cx="10515600" cy="3859742"/>
          </a:xfrm>
        </p:spPr>
        <p:txBody>
          <a:bodyPr rtlCol="0"/>
          <a:lstStyle/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426887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58BE536-A056-A249-B0BD-AB615B880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00" y="540000"/>
            <a:ext cx="9144000" cy="655564"/>
          </a:xfrm>
          <a:prstGeom prst="rect">
            <a:avLst/>
          </a:prstGeom>
        </p:spPr>
        <p:txBody>
          <a:bodyPr vert="horz" wrap="square" lIns="0" tIns="0" rIns="0" bIns="45720" rtlCol="0" anchor="t" anchorCtr="0">
            <a:sp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18E7FA7-90A1-D744-9A82-D2918D4D4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2000" y="1440000"/>
            <a:ext cx="8496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Opsomming</a:t>
            </a:r>
          </a:p>
          <a:p>
            <a:pPr lvl="1"/>
            <a:r>
              <a:rPr lang="nl-NL" dirty="0"/>
              <a:t>Sub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5F7CDF0-B2B6-AF46-8071-26692CC27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4000" y="6494400"/>
            <a:ext cx="3600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ts val="1000"/>
              </a:lnSpc>
              <a:defRPr sz="900">
                <a:solidFill>
                  <a:schemeClr val="bg2"/>
                </a:solidFill>
              </a:defRPr>
            </a:lvl1pPr>
          </a:lstStyle>
          <a:p>
            <a:fld id="{02AD1561-DA97-4344-AAFA-BC15C55214CF}" type="datetime4">
              <a:rPr lang="nl-NL" smtClean="0"/>
              <a:t>14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9B2F765-F1A0-DB4C-A44D-907D61214D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4000" y="6264000"/>
            <a:ext cx="7200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ts val="1400"/>
              </a:lnSpc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Titel van de presentatie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78B918-C76C-B94E-89AB-C8D792CCD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305275"/>
            <a:ext cx="522087" cy="1387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ts val="1000"/>
              </a:lnSpc>
              <a:defRPr sz="900">
                <a:solidFill>
                  <a:schemeClr val="bg1"/>
                </a:solidFill>
              </a:defRPr>
            </a:lvl1pPr>
          </a:lstStyle>
          <a:p>
            <a:fld id="{B3610798-3862-3248-BF0E-BBEAE3411F4F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160726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1" r:id="rId5"/>
    <p:sldLayoutId id="2147483655" r:id="rId6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SzPct val="100000"/>
        <a:buFont typeface="Arial" panose="020B0604020202020204" pitchFamily="34" charset="0"/>
        <a:buChar char="•"/>
        <a:defRPr sz="2800" b="0" i="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504000" indent="-216000" algn="l" defTabSz="288000" rtl="0" eaLnBrk="1" latinLnBrk="0" hangingPunct="1">
        <a:lnSpc>
          <a:spcPct val="90000"/>
        </a:lnSpc>
        <a:spcBef>
          <a:spcPts val="500"/>
        </a:spcBef>
        <a:buFont typeface="Systeemlettertype"/>
        <a:buChar char="-"/>
        <a:tabLst>
          <a:tab pos="288000" algn="l"/>
        </a:tabLst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jpe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pn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png"/><Relationship Id="rId9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84E0DD-7CD4-8D40-B12B-EA781B8C1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000" y="1122363"/>
            <a:ext cx="7776000" cy="738664"/>
          </a:xfrm>
        </p:spPr>
        <p:txBody>
          <a:bodyPr/>
          <a:lstStyle/>
          <a:p>
            <a:r>
              <a:rPr lang="nl-NL" dirty="0" err="1"/>
              <a:t>OptimusAVG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FC81C60-7778-FC40-B3F2-47A6EEAC93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Anthony Verwijst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7174514-5B45-454C-8B84-3E6856642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9D242-0899-D544-9757-786883AC45C2}" type="datetime4">
              <a:rPr lang="nl-NL" smtClean="0"/>
              <a:t>14 juni 2023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41023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14 juni 2023</a:t>
            </a:fld>
            <a:endParaRPr lang="nl-NL" dirty="0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CA1FD18C-53F8-4381-B4F0-3E391EA48FE2}"/>
              </a:ext>
            </a:extLst>
          </p:cNvPr>
          <p:cNvSpPr/>
          <p:nvPr/>
        </p:nvSpPr>
        <p:spPr>
          <a:xfrm>
            <a:off x="3026174" y="5433020"/>
            <a:ext cx="73068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cap="none" spc="0">
                <a:ln/>
                <a:solidFill>
                  <a:schemeClr val="accent4"/>
                </a:solidFill>
                <a:effectLst/>
              </a:rPr>
              <a:t>en die van jou en mij.</a:t>
            </a:r>
            <a:endParaRPr lang="nl-NL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pic>
        <p:nvPicPr>
          <p:cNvPr id="3" name="Picture 4" descr="'Zelfs vandaag zijn leerkrachten nog stomverbaasd dat ik ge... - De ...">
            <a:extLst>
              <a:ext uri="{FF2B5EF4-FFF2-40B4-BE49-F238E27FC236}">
                <a16:creationId xmlns:a16="http://schemas.microsoft.com/office/drawing/2014/main" id="{7C73075C-07CE-D027-8A82-715231589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035" y="1188799"/>
            <a:ext cx="5311851" cy="348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443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14 juni 2023</a:t>
            </a:fld>
            <a:endParaRPr lang="nl-NL" dirty="0"/>
          </a:p>
        </p:txBody>
      </p:sp>
      <p:sp>
        <p:nvSpPr>
          <p:cNvPr id="2" name="Tijdelijke aanduiding voor inhoud 5">
            <a:extLst>
              <a:ext uri="{FF2B5EF4-FFF2-40B4-BE49-F238E27FC236}">
                <a16:creationId xmlns:a16="http://schemas.microsoft.com/office/drawing/2014/main" id="{CD3312EF-2E97-E810-2A30-D7F6FE577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9570" y="2176567"/>
            <a:ext cx="10515600" cy="3859742"/>
          </a:xfrm>
        </p:spPr>
        <p:txBody>
          <a:bodyPr/>
          <a:lstStyle/>
          <a:p>
            <a:r>
              <a:rPr lang="nl-NL" dirty="0"/>
              <a:t>(aanvullende) ziektekostenverzekering</a:t>
            </a:r>
          </a:p>
          <a:p>
            <a:r>
              <a:rPr lang="nl-NL" dirty="0"/>
              <a:t>aanvragen van leningen (bijv. hypotheek)</a:t>
            </a:r>
          </a:p>
          <a:p>
            <a:r>
              <a:rPr lang="nl-NL" dirty="0"/>
              <a:t>aanmelden voor studies</a:t>
            </a:r>
          </a:p>
          <a:p>
            <a:r>
              <a:rPr lang="nl-NL" dirty="0"/>
              <a:t>je baan</a:t>
            </a:r>
          </a:p>
          <a:p>
            <a:r>
              <a:rPr lang="nl-NL" dirty="0"/>
              <a:t>je sociale leven..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6">
            <a:extLst>
              <a:ext uri="{FF2B5EF4-FFF2-40B4-BE49-F238E27FC236}">
                <a16:creationId xmlns:a16="http://schemas.microsoft.com/office/drawing/2014/main" id="{C28C9A7F-0A8F-1111-D1BD-DBB02FA5D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519" y="1167204"/>
            <a:ext cx="8606843" cy="8402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dirty="0">
                <a:ln/>
                <a:solidFill>
                  <a:schemeClr val="accent4"/>
                </a:solidFill>
              </a:rPr>
              <a:t>Wat gaat dit betekenen voor?</a:t>
            </a:r>
            <a:endParaRPr lang="nl-NL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9F328C9D-6EB6-89AB-4C8D-0A667DC26E6B}"/>
              </a:ext>
            </a:extLst>
          </p:cNvPr>
          <p:cNvSpPr/>
          <p:nvPr/>
        </p:nvSpPr>
        <p:spPr>
          <a:xfrm rot="20410689">
            <a:off x="146560" y="315403"/>
            <a:ext cx="3178507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1600" b="1" dirty="0">
                <a:ln/>
                <a:solidFill>
                  <a:srgbClr val="FF0000"/>
                </a:solidFill>
              </a:rPr>
              <a:t>Je gegevens liggen op straat en dan…</a:t>
            </a:r>
          </a:p>
        </p:txBody>
      </p:sp>
    </p:spTree>
    <p:extLst>
      <p:ext uri="{BB962C8B-B14F-4D97-AF65-F5344CB8AC3E}">
        <p14:creationId xmlns:p14="http://schemas.microsoft.com/office/powerpoint/2010/main" val="1733137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14 juni 2023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9B4550F9-48A8-2EA9-5A35-3386AD3F6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413" y="0"/>
            <a:ext cx="795917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4831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14 juni 2023</a:t>
            </a:fld>
            <a:endParaRPr lang="nl-NL" dirty="0"/>
          </a:p>
        </p:txBody>
      </p:sp>
      <p:pic>
        <p:nvPicPr>
          <p:cNvPr id="2" name="Picture 2" descr="Telefoon | Hoorwijzer">
            <a:extLst>
              <a:ext uri="{FF2B5EF4-FFF2-40B4-BE49-F238E27FC236}">
                <a16:creationId xmlns:a16="http://schemas.microsoft.com/office/drawing/2014/main" id="{F2E48D59-63CE-9756-BBB5-94B1BD1B3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88" y="0"/>
            <a:ext cx="4848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295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14 juni 2023</a:t>
            </a:fld>
            <a:endParaRPr lang="nl-NL" dirty="0"/>
          </a:p>
        </p:txBody>
      </p:sp>
      <p:pic>
        <p:nvPicPr>
          <p:cNvPr id="2" name="Picture 4" descr="Casus: Boze ouders, ontkennende leerkracht | Klaver Academie">
            <a:extLst>
              <a:ext uri="{FF2B5EF4-FFF2-40B4-BE49-F238E27FC236}">
                <a16:creationId xmlns:a16="http://schemas.microsoft.com/office/drawing/2014/main" id="{72308BA1-0374-E456-D641-ECE903EAF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5" y="1190625"/>
            <a:ext cx="6572250" cy="447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4923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14 juni 2023</a:t>
            </a:fld>
            <a:endParaRPr lang="nl-NL" dirty="0"/>
          </a:p>
        </p:txBody>
      </p:sp>
      <p:pic>
        <p:nvPicPr>
          <p:cNvPr id="2" name="Picture 2" descr="SCHADE | magazine">
            <a:extLst>
              <a:ext uri="{FF2B5EF4-FFF2-40B4-BE49-F238E27FC236}">
                <a16:creationId xmlns:a16="http://schemas.microsoft.com/office/drawing/2014/main" id="{16D6DE32-501E-D449-3233-649470EAF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65" y="584037"/>
            <a:ext cx="3908015" cy="260404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Wi-Fi Netwerkscan, forensisch onderzoek en analyse - DIGITPOL">
            <a:extLst>
              <a:ext uri="{FF2B5EF4-FFF2-40B4-BE49-F238E27FC236}">
                <a16:creationId xmlns:a16="http://schemas.microsoft.com/office/drawing/2014/main" id="{18F3FEA6-A042-8C1B-3C0C-ADA0110F1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245" y="3429000"/>
            <a:ext cx="5417394" cy="234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Zijn aandelen te duur?">
            <a:extLst>
              <a:ext uri="{FF2B5EF4-FFF2-40B4-BE49-F238E27FC236}">
                <a16:creationId xmlns:a16="http://schemas.microsoft.com/office/drawing/2014/main" id="{626CF3E0-7EB6-F960-4DB0-E3A5AB668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537" y="3071884"/>
            <a:ext cx="3314700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053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14 juni 2023</a:t>
            </a:fld>
            <a:endParaRPr lang="nl-NL" dirty="0"/>
          </a:p>
        </p:txBody>
      </p:sp>
      <p:pic>
        <p:nvPicPr>
          <p:cNvPr id="2" name="Picture 2" descr="10 vragen die de Autoriteit Persoonsgegevens stelt bij een steekproef ...">
            <a:extLst>
              <a:ext uri="{FF2B5EF4-FFF2-40B4-BE49-F238E27FC236}">
                <a16:creationId xmlns:a16="http://schemas.microsoft.com/office/drawing/2014/main" id="{E25EBE16-AA5E-7AE8-27D4-93B3628EC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924" y="1515011"/>
            <a:ext cx="4220476" cy="3189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283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14 juni 2023</a:t>
            </a:fld>
            <a:endParaRPr lang="nl-NL" dirty="0"/>
          </a:p>
        </p:txBody>
      </p:sp>
      <p:pic>
        <p:nvPicPr>
          <p:cNvPr id="2" name="Picture 2" descr="Uit het nieuws - Huurders Vereniging Woonbelang">
            <a:extLst>
              <a:ext uri="{FF2B5EF4-FFF2-40B4-BE49-F238E27FC236}">
                <a16:creationId xmlns:a16="http://schemas.microsoft.com/office/drawing/2014/main" id="{38FC16FA-96DC-5B63-6981-F5539B04E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98" y="351914"/>
            <a:ext cx="2541493" cy="19747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Google zoekmachine | Loonatech">
            <a:extLst>
              <a:ext uri="{FF2B5EF4-FFF2-40B4-BE49-F238E27FC236}">
                <a16:creationId xmlns:a16="http://schemas.microsoft.com/office/drawing/2014/main" id="{7C10CA30-5662-8432-2162-4287A1D29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269" y="777382"/>
            <a:ext cx="5453462" cy="292231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Social media platforms including Facebook and WhatsApp to share chats ...">
            <a:extLst>
              <a:ext uri="{FF2B5EF4-FFF2-40B4-BE49-F238E27FC236}">
                <a16:creationId xmlns:a16="http://schemas.microsoft.com/office/drawing/2014/main" id="{7E2EA807-4A9F-388C-C57E-C1258D14C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503" y="3849449"/>
            <a:ext cx="4438997" cy="24952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803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14 juni 2023</a:t>
            </a:fld>
            <a:endParaRPr lang="nl-NL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F719714D-4893-1C51-6E6F-0FC859DE4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3953" y="2571929"/>
            <a:ext cx="2633570" cy="131678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8C390BEE-F456-4CD3-A16D-5D9F900E90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4792" y="1403791"/>
            <a:ext cx="2705669" cy="838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2" descr="Get Microsoft Office 365 For Free (For Students/Teachers) » Androinterest">
            <a:extLst>
              <a:ext uri="{FF2B5EF4-FFF2-40B4-BE49-F238E27FC236}">
                <a16:creationId xmlns:a16="http://schemas.microsoft.com/office/drawing/2014/main" id="{D87634AC-7CAF-C4EB-39DC-31F13D140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439" y="437697"/>
            <a:ext cx="2701714" cy="148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2016-04-15 snappet - BIXedu - coaching Nederlands basisonderwijs">
            <a:extLst>
              <a:ext uri="{FF2B5EF4-FFF2-40B4-BE49-F238E27FC236}">
                <a16:creationId xmlns:a16="http://schemas.microsoft.com/office/drawing/2014/main" id="{90F0725A-9BFC-4DC1-053F-85458209C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1099130"/>
            <a:ext cx="2229465" cy="148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Geheel digitaal werken met De wereld in getallen Digitaal | Heutink.nl">
            <a:extLst>
              <a:ext uri="{FF2B5EF4-FFF2-40B4-BE49-F238E27FC236}">
                <a16:creationId xmlns:a16="http://schemas.microsoft.com/office/drawing/2014/main" id="{BA508760-E42A-A4E2-C87C-CF1ECA259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493" y="2802652"/>
            <a:ext cx="3716347" cy="9643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FBDE371C-B4CC-8EB4-4FF4-CE287D8568FD}"/>
              </a:ext>
            </a:extLst>
          </p:cNvPr>
          <p:cNvCxnSpPr>
            <a:cxnSpLocks/>
          </p:cNvCxnSpPr>
          <p:nvPr/>
        </p:nvCxnSpPr>
        <p:spPr>
          <a:xfrm flipH="1">
            <a:off x="4747694" y="1681511"/>
            <a:ext cx="4201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2D51A31F-E372-518F-0E42-55D15C694B34}"/>
              </a:ext>
            </a:extLst>
          </p:cNvPr>
          <p:cNvCxnSpPr>
            <a:cxnSpLocks/>
          </p:cNvCxnSpPr>
          <p:nvPr/>
        </p:nvCxnSpPr>
        <p:spPr>
          <a:xfrm flipH="1">
            <a:off x="4718292" y="2140482"/>
            <a:ext cx="4201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73F8E11C-AE26-E314-ED4D-8F6C07AF57F7}"/>
              </a:ext>
            </a:extLst>
          </p:cNvPr>
          <p:cNvCxnSpPr>
            <a:cxnSpLocks/>
          </p:cNvCxnSpPr>
          <p:nvPr/>
        </p:nvCxnSpPr>
        <p:spPr>
          <a:xfrm>
            <a:off x="6501089" y="2333621"/>
            <a:ext cx="0" cy="476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59A52EC2-6D8A-F8BC-E454-9AC6283696CC}"/>
              </a:ext>
            </a:extLst>
          </p:cNvPr>
          <p:cNvCxnSpPr>
            <a:cxnSpLocks/>
          </p:cNvCxnSpPr>
          <p:nvPr/>
        </p:nvCxnSpPr>
        <p:spPr>
          <a:xfrm>
            <a:off x="7199975" y="3597818"/>
            <a:ext cx="9534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3C214B13-35BD-7F8D-541B-CFC3CAC3DB7E}"/>
              </a:ext>
            </a:extLst>
          </p:cNvPr>
          <p:cNvCxnSpPr>
            <a:cxnSpLocks/>
          </p:cNvCxnSpPr>
          <p:nvPr/>
        </p:nvCxnSpPr>
        <p:spPr>
          <a:xfrm flipV="1">
            <a:off x="7426268" y="2613239"/>
            <a:ext cx="967076" cy="482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502DC271-5763-527D-8B04-487B45EE44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6107" y="4384694"/>
            <a:ext cx="3200677" cy="2110923"/>
          </a:xfrm>
          <a:prstGeom prst="rect">
            <a:avLst/>
          </a:prstGeom>
        </p:spPr>
      </p:pic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575D95B1-0B15-003F-99DC-4708D4289E31}"/>
              </a:ext>
            </a:extLst>
          </p:cNvPr>
          <p:cNvCxnSpPr>
            <a:cxnSpLocks/>
          </p:cNvCxnSpPr>
          <p:nvPr/>
        </p:nvCxnSpPr>
        <p:spPr>
          <a:xfrm>
            <a:off x="6314088" y="3741652"/>
            <a:ext cx="1012911" cy="6430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2895CBC8-ABAD-A833-F52B-1D66BF1CDE50}"/>
              </a:ext>
            </a:extLst>
          </p:cNvPr>
          <p:cNvCxnSpPr>
            <a:cxnSpLocks/>
          </p:cNvCxnSpPr>
          <p:nvPr/>
        </p:nvCxnSpPr>
        <p:spPr>
          <a:xfrm flipH="1" flipV="1">
            <a:off x="6501089" y="3754940"/>
            <a:ext cx="825910" cy="5342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1F3AD2EC-8C4F-E8EA-0072-6D1A782CEF68}"/>
              </a:ext>
            </a:extLst>
          </p:cNvPr>
          <p:cNvCxnSpPr/>
          <p:nvPr/>
        </p:nvCxnSpPr>
        <p:spPr>
          <a:xfrm flipH="1">
            <a:off x="7199975" y="3492418"/>
            <a:ext cx="9397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944492F3-CC47-7B74-3218-4D2CF3CCF26E}"/>
              </a:ext>
            </a:extLst>
          </p:cNvPr>
          <p:cNvCxnSpPr/>
          <p:nvPr/>
        </p:nvCxnSpPr>
        <p:spPr>
          <a:xfrm flipH="1">
            <a:off x="7326999" y="2603466"/>
            <a:ext cx="766916" cy="393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D8EDEB03-44DF-2988-5142-FC87DF43CB05}"/>
              </a:ext>
            </a:extLst>
          </p:cNvPr>
          <p:cNvCxnSpPr/>
          <p:nvPr/>
        </p:nvCxnSpPr>
        <p:spPr>
          <a:xfrm>
            <a:off x="4790276" y="1834699"/>
            <a:ext cx="4306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F670422E-D305-6601-8EB1-558229614DFF}"/>
              </a:ext>
            </a:extLst>
          </p:cNvPr>
          <p:cNvCxnSpPr/>
          <p:nvPr/>
        </p:nvCxnSpPr>
        <p:spPr>
          <a:xfrm>
            <a:off x="4776599" y="1975301"/>
            <a:ext cx="4306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" descr="LG 13.3&quot; gram Laptop (Dark Silver) 13Z990-R.AAS7U1 B&amp;H">
            <a:extLst>
              <a:ext uri="{FF2B5EF4-FFF2-40B4-BE49-F238E27FC236}">
                <a16:creationId xmlns:a16="http://schemas.microsoft.com/office/drawing/2014/main" id="{450F8749-6066-7AAC-10F7-E3C4B1B7DC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592" y="3448449"/>
            <a:ext cx="1872489" cy="187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Parro-Logo - De Flevoschool">
            <a:extLst>
              <a:ext uri="{FF2B5EF4-FFF2-40B4-BE49-F238E27FC236}">
                <a16:creationId xmlns:a16="http://schemas.microsoft.com/office/drawing/2014/main" id="{91AD616B-9084-A724-F800-1F10131D3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702" y="3567256"/>
            <a:ext cx="1118062" cy="67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F819C28A-2918-C5C8-8499-69A8F2CC79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11011" y="2875479"/>
            <a:ext cx="1657390" cy="4551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4FF7D260-F56A-D19D-84BB-B72F226976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33670" y="4742589"/>
            <a:ext cx="1173582" cy="5867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4B4D890F-E7C4-3566-EDF4-BEE8C06849DE}"/>
              </a:ext>
            </a:extLst>
          </p:cNvPr>
          <p:cNvCxnSpPr/>
          <p:nvPr/>
        </p:nvCxnSpPr>
        <p:spPr>
          <a:xfrm flipH="1">
            <a:off x="1935836" y="2398419"/>
            <a:ext cx="936245" cy="961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Rechte verbindingslijn met pijl 24">
            <a:extLst>
              <a:ext uri="{FF2B5EF4-FFF2-40B4-BE49-F238E27FC236}">
                <a16:creationId xmlns:a16="http://schemas.microsoft.com/office/drawing/2014/main" id="{BF8E9EDB-72D7-065C-2E5E-8F48754F0ADC}"/>
              </a:ext>
            </a:extLst>
          </p:cNvPr>
          <p:cNvCxnSpPr/>
          <p:nvPr/>
        </p:nvCxnSpPr>
        <p:spPr>
          <a:xfrm flipV="1">
            <a:off x="1722497" y="2398419"/>
            <a:ext cx="925878" cy="9128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Rechte verbindingslijn met pijl 25">
            <a:extLst>
              <a:ext uri="{FF2B5EF4-FFF2-40B4-BE49-F238E27FC236}">
                <a16:creationId xmlns:a16="http://schemas.microsoft.com/office/drawing/2014/main" id="{92581A08-08B3-9AC3-5392-DD67347DE4B7}"/>
              </a:ext>
            </a:extLst>
          </p:cNvPr>
          <p:cNvCxnSpPr/>
          <p:nvPr/>
        </p:nvCxnSpPr>
        <p:spPr>
          <a:xfrm flipH="1">
            <a:off x="4919513" y="3678558"/>
            <a:ext cx="755858" cy="1033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Verbindingslijn: gebogen 26">
            <a:extLst>
              <a:ext uri="{FF2B5EF4-FFF2-40B4-BE49-F238E27FC236}">
                <a16:creationId xmlns:a16="http://schemas.microsoft.com/office/drawing/2014/main" id="{5A5E6BA9-7665-A5A7-2D83-0B32008AF1BF}"/>
              </a:ext>
            </a:extLst>
          </p:cNvPr>
          <p:cNvCxnSpPr/>
          <p:nvPr/>
        </p:nvCxnSpPr>
        <p:spPr>
          <a:xfrm rot="5400000">
            <a:off x="4741613" y="3477663"/>
            <a:ext cx="312652" cy="21532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12" descr="Let's Chat About Microsoft Edge">
            <a:extLst>
              <a:ext uri="{FF2B5EF4-FFF2-40B4-BE49-F238E27FC236}">
                <a16:creationId xmlns:a16="http://schemas.microsoft.com/office/drawing/2014/main" id="{29D9C897-326B-22BF-6D30-27443CF8F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393" y="1843521"/>
            <a:ext cx="753689" cy="75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605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E4FF70-3F29-4192-F24B-B362D6A87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00" y="540000"/>
            <a:ext cx="9144000" cy="655564"/>
          </a:xfrm>
        </p:spPr>
        <p:txBody>
          <a:bodyPr wrap="square" anchor="t">
            <a:normAutofit fontScale="90000"/>
          </a:bodyPr>
          <a:lstStyle/>
          <a:p>
            <a:r>
              <a:rPr lang="nl-NL" dirty="0"/>
              <a:t>Waar gaat het in de praktijk nog mis?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A4C1EE3-484D-1C78-36F9-E5EEEB7D8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4000" y="6494400"/>
            <a:ext cx="3600000" cy="180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D378D90B-D341-B048-AA5B-FC0B32816272}" type="datetime4">
              <a:rPr lang="nl-NL" smtClean="0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</a:pPr>
              <a:t>14 juni 2023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F01520-C279-74A2-6BBF-503D62A6A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4000" y="6264000"/>
            <a:ext cx="7200000" cy="180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>
                <a:solidFill>
                  <a:prstClr val="black">
                    <a:tint val="75000"/>
                  </a:prstClr>
                </a:solidFill>
              </a:rPr>
              <a:t>Titel van de presentatie</a:t>
            </a:r>
          </a:p>
        </p:txBody>
      </p:sp>
      <p:pic>
        <p:nvPicPr>
          <p:cNvPr id="2050" name="Picture 2" descr="Afbeelding uitglijden. Gratis afbeeldingen om te printen - afb 27125.">
            <a:extLst>
              <a:ext uri="{FF2B5EF4-FFF2-40B4-BE49-F238E27FC236}">
                <a16:creationId xmlns:a16="http://schemas.microsoft.com/office/drawing/2014/main" id="{6EB77343-52CD-D0C0-2C36-1C016917A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68267" y="1911096"/>
            <a:ext cx="5455465" cy="3859742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532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A75B816-BC7E-5CF0-89AD-5C5A4484A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14 juni 2023</a:t>
            </a:fld>
            <a:endParaRPr lang="nl-NL" dirty="0"/>
          </a:p>
        </p:txBody>
      </p:sp>
      <p:sp>
        <p:nvSpPr>
          <p:cNvPr id="7" name="Titel 3">
            <a:extLst>
              <a:ext uri="{FF2B5EF4-FFF2-40B4-BE49-F238E27FC236}">
                <a16:creationId xmlns:a16="http://schemas.microsoft.com/office/drawing/2014/main" id="{61C99B9F-614C-C98A-EFE6-21313409F51B}"/>
              </a:ext>
            </a:extLst>
          </p:cNvPr>
          <p:cNvSpPr txBox="1">
            <a:spLocks/>
          </p:cNvSpPr>
          <p:nvPr/>
        </p:nvSpPr>
        <p:spPr>
          <a:xfrm>
            <a:off x="539496" y="365124"/>
            <a:ext cx="5806440" cy="1325880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NL"/>
              <a:t>Voorstellen</a:t>
            </a:r>
            <a:endParaRPr lang="nl-NL" dirty="0"/>
          </a:p>
        </p:txBody>
      </p:sp>
      <p:sp>
        <p:nvSpPr>
          <p:cNvPr id="8" name="Tijdelijke aanduiding voor inhoud 4">
            <a:extLst>
              <a:ext uri="{FF2B5EF4-FFF2-40B4-BE49-F238E27FC236}">
                <a16:creationId xmlns:a16="http://schemas.microsoft.com/office/drawing/2014/main" id="{AEA73D9D-DEDC-865B-46EE-C2616F3BC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6" y="1825625"/>
            <a:ext cx="5806440" cy="4352544"/>
          </a:xfrm>
        </p:spPr>
        <p:txBody>
          <a:bodyPr rtlCol="0"/>
          <a:lstStyle/>
          <a:p>
            <a:pPr rtl="0"/>
            <a:r>
              <a:rPr lang="nl-NL" dirty="0"/>
              <a:t>Anthony Verwijst</a:t>
            </a:r>
          </a:p>
          <a:p>
            <a:pPr rtl="0"/>
            <a:r>
              <a:rPr lang="nl-NL" dirty="0"/>
              <a:t>Groepsleerkracht </a:t>
            </a:r>
          </a:p>
          <a:p>
            <a:pPr rtl="0"/>
            <a:r>
              <a:rPr lang="nl-NL" dirty="0"/>
              <a:t>I-Coach</a:t>
            </a:r>
          </a:p>
          <a:p>
            <a:pPr rtl="0"/>
            <a:r>
              <a:rPr lang="nl-NL" dirty="0"/>
              <a:t>Privacy </a:t>
            </a:r>
            <a:r>
              <a:rPr lang="nl-NL" dirty="0" err="1"/>
              <a:t>Officer</a:t>
            </a:r>
            <a:endParaRPr lang="nl-NL" dirty="0"/>
          </a:p>
          <a:p>
            <a:pPr rtl="0"/>
            <a:endParaRPr lang="nl-NL" dirty="0"/>
          </a:p>
          <a:p>
            <a:pPr rtl="0"/>
            <a:endParaRPr lang="nl-NL" dirty="0"/>
          </a:p>
        </p:txBody>
      </p:sp>
      <p:pic>
        <p:nvPicPr>
          <p:cNvPr id="9" name="Tijdelijke aanduiding voor afbeelding 10">
            <a:extLst>
              <a:ext uri="{FF2B5EF4-FFF2-40B4-BE49-F238E27FC236}">
                <a16:creationId xmlns:a16="http://schemas.microsoft.com/office/drawing/2014/main" id="{01896996-EB1B-A689-13FF-A1D99CBC6A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568" r="9568"/>
          <a:stretch/>
        </p:blipFill>
        <p:spPr>
          <a:xfrm>
            <a:off x="7884805" y="808048"/>
            <a:ext cx="2207046" cy="2204178"/>
          </a:xfrm>
          <a:custGeom>
            <a:avLst/>
            <a:gdLst>
              <a:gd name="connsiteX0" fmla="*/ 1098749 w 2207046"/>
              <a:gd name="connsiteY0" fmla="*/ 0 h 2204178"/>
              <a:gd name="connsiteX1" fmla="*/ 2201707 w 2207046"/>
              <a:gd name="connsiteY1" fmla="*/ 995326 h 2204178"/>
              <a:gd name="connsiteX2" fmla="*/ 2207046 w 2207046"/>
              <a:gd name="connsiteY2" fmla="*/ 1101058 h 2204178"/>
              <a:gd name="connsiteX3" fmla="*/ 2207046 w 2207046"/>
              <a:gd name="connsiteY3" fmla="*/ 1116306 h 2204178"/>
              <a:gd name="connsiteX4" fmla="*/ 2201707 w 2207046"/>
              <a:gd name="connsiteY4" fmla="*/ 1222039 h 2204178"/>
              <a:gd name="connsiteX5" fmla="*/ 1322187 w 2207046"/>
              <a:gd name="connsiteY5" fmla="*/ 2194840 h 2204178"/>
              <a:gd name="connsiteX6" fmla="*/ 1260999 w 2207046"/>
              <a:gd name="connsiteY6" fmla="*/ 2204178 h 2204178"/>
              <a:gd name="connsiteX7" fmla="*/ 936500 w 2207046"/>
              <a:gd name="connsiteY7" fmla="*/ 2204178 h 2204178"/>
              <a:gd name="connsiteX8" fmla="*/ 875311 w 2207046"/>
              <a:gd name="connsiteY8" fmla="*/ 2194840 h 2204178"/>
              <a:gd name="connsiteX9" fmla="*/ 12592 w 2207046"/>
              <a:gd name="connsiteY9" fmla="*/ 1332120 h 2204178"/>
              <a:gd name="connsiteX10" fmla="*/ 0 w 2207046"/>
              <a:gd name="connsiteY10" fmla="*/ 1249617 h 2204178"/>
              <a:gd name="connsiteX11" fmla="*/ 0 w 2207046"/>
              <a:gd name="connsiteY11" fmla="*/ 967747 h 2204178"/>
              <a:gd name="connsiteX12" fmla="*/ 12592 w 2207046"/>
              <a:gd name="connsiteY12" fmla="*/ 885244 h 2204178"/>
              <a:gd name="connsiteX13" fmla="*/ 1098749 w 2207046"/>
              <a:gd name="connsiteY13" fmla="*/ 0 h 2204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07046" h="2204178">
                <a:moveTo>
                  <a:pt x="1098749" y="0"/>
                </a:moveTo>
                <a:cubicBezTo>
                  <a:pt x="1672788" y="0"/>
                  <a:pt x="2144931" y="436266"/>
                  <a:pt x="2201707" y="995326"/>
                </a:cubicBezTo>
                <a:lnTo>
                  <a:pt x="2207046" y="1101058"/>
                </a:lnTo>
                <a:lnTo>
                  <a:pt x="2207046" y="1116306"/>
                </a:lnTo>
                <a:lnTo>
                  <a:pt x="2201707" y="1222039"/>
                </a:lnTo>
                <a:cubicBezTo>
                  <a:pt x="2152501" y="1706557"/>
                  <a:pt x="1791308" y="2098844"/>
                  <a:pt x="1322187" y="2194840"/>
                </a:cubicBezTo>
                <a:lnTo>
                  <a:pt x="1260999" y="2204178"/>
                </a:lnTo>
                <a:lnTo>
                  <a:pt x="936500" y="2204178"/>
                </a:lnTo>
                <a:lnTo>
                  <a:pt x="875311" y="2194840"/>
                </a:lnTo>
                <a:cubicBezTo>
                  <a:pt x="442276" y="2106228"/>
                  <a:pt x="101204" y="1765156"/>
                  <a:pt x="12592" y="1332120"/>
                </a:cubicBezTo>
                <a:lnTo>
                  <a:pt x="0" y="1249617"/>
                </a:lnTo>
                <a:lnTo>
                  <a:pt x="0" y="967747"/>
                </a:lnTo>
                <a:lnTo>
                  <a:pt x="12592" y="885244"/>
                </a:lnTo>
                <a:cubicBezTo>
                  <a:pt x="115972" y="380036"/>
                  <a:pt x="562980" y="0"/>
                  <a:pt x="1098749" y="0"/>
                </a:cubicBezTo>
                <a:close/>
              </a:path>
            </a:pathLst>
          </a:custGeom>
        </p:spPr>
      </p:pic>
      <p:sp>
        <p:nvSpPr>
          <p:cNvPr id="12" name="Tijdelijke aanduiding voor dianummer 15">
            <a:extLst>
              <a:ext uri="{FF2B5EF4-FFF2-40B4-BE49-F238E27FC236}">
                <a16:creationId xmlns:a16="http://schemas.microsoft.com/office/drawing/2014/main" id="{7D013A42-953A-1662-54E2-D62C24E3F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nl-NL" sz="1200" b="0" i="0" u="none" strike="noStrike" kern="1200" cap="none" spc="0" normalizeH="0" baseline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1200" cap="none" spc="0" normalizeH="0" baseline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174CC73-7278-1852-981A-4278706967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05300">
            <a:off x="4964976" y="484853"/>
            <a:ext cx="2262046" cy="306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0000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150C5E-3606-3982-645F-B0F8A31E9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00" y="540000"/>
            <a:ext cx="9144000" cy="1264962"/>
          </a:xfrm>
        </p:spPr>
        <p:txBody>
          <a:bodyPr/>
          <a:lstStyle/>
          <a:p>
            <a:r>
              <a:rPr lang="nl-NL" sz="4400" dirty="0">
                <a:solidFill>
                  <a:schemeClr val="bg2"/>
                </a:solidFill>
              </a:rPr>
              <a:t>Informatie over een leerling wordt gedeeld met onbevoegden.</a:t>
            </a:r>
            <a:endParaRPr lang="en-US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CA2CF90-37E6-3976-CF18-FE70979F21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4378" y="1804962"/>
            <a:ext cx="3283199" cy="4320000"/>
          </a:xfrm>
          <a:prstGeom prst="rect">
            <a:avLst/>
          </a:prstGeom>
          <a:noFill/>
        </p:spPr>
      </p:pic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7D912CE-B44D-2943-B527-B85805DB62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4000" y="6494400"/>
            <a:ext cx="36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3-9-20XX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DF4B9F7-7359-1CE4-58DC-819AC031C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4000" y="6264000"/>
            <a:ext cx="72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Presentatietitel</a:t>
            </a:r>
          </a:p>
        </p:txBody>
      </p:sp>
      <p:pic>
        <p:nvPicPr>
          <p:cNvPr id="3074" name="Picture 2" descr="Telefoongesprek : Evaluatiewijzer voor een spreekoefening ...">
            <a:extLst>
              <a:ext uri="{FF2B5EF4-FFF2-40B4-BE49-F238E27FC236}">
                <a16:creationId xmlns:a16="http://schemas.microsoft.com/office/drawing/2014/main" id="{8E190356-0DAF-7DF7-E8A9-DE9240398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632" y="2229394"/>
            <a:ext cx="4792368" cy="333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8516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150C5E-3606-3982-645F-B0F8A31E9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999" y="540000"/>
            <a:ext cx="10587772" cy="655564"/>
          </a:xfrm>
        </p:spPr>
        <p:txBody>
          <a:bodyPr/>
          <a:lstStyle/>
          <a:p>
            <a:r>
              <a:rPr lang="nl-NL" sz="4400" dirty="0" err="1">
                <a:solidFill>
                  <a:schemeClr val="bg2"/>
                </a:solidFill>
              </a:rPr>
              <a:t>Toetsgegevens</a:t>
            </a:r>
            <a:r>
              <a:rPr lang="nl-NL" sz="4400" dirty="0">
                <a:solidFill>
                  <a:schemeClr val="bg2"/>
                </a:solidFill>
              </a:rPr>
              <a:t> liggen open op tafel.</a:t>
            </a:r>
            <a:endParaRPr lang="en-US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7D912CE-B44D-2943-B527-B85805DB62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4000" y="6494400"/>
            <a:ext cx="36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3-9-20XX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DF4B9F7-7359-1CE4-58DC-819AC031C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4000" y="6264000"/>
            <a:ext cx="72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Presentatietitel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074CDB1-627B-A9E2-097F-19FDACE55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36" y="1641630"/>
            <a:ext cx="4514850" cy="34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1281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150C5E-3606-3982-645F-B0F8A31E9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999" y="540000"/>
            <a:ext cx="10587772" cy="600164"/>
          </a:xfrm>
        </p:spPr>
        <p:txBody>
          <a:bodyPr/>
          <a:lstStyle/>
          <a:p>
            <a:r>
              <a:rPr lang="nl-NL" sz="4000">
                <a:solidFill>
                  <a:schemeClr val="bg2"/>
                </a:solidFill>
              </a:rPr>
              <a:t>De (geschreven) berichtjes liggen open.</a:t>
            </a:r>
            <a:endParaRPr lang="en-US" sz="4000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7D912CE-B44D-2943-B527-B85805DB62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4000" y="6494400"/>
            <a:ext cx="36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3-9-20XX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DF4B9F7-7359-1CE4-58DC-819AC031C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4000" y="6264000"/>
            <a:ext cx="72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Presentatietitel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17260CF-33E2-02A2-21DA-9C581AFF1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10652">
            <a:off x="1615621" y="1820964"/>
            <a:ext cx="3752655" cy="3405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59793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150C5E-3606-3982-645F-B0F8A31E9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999" y="540000"/>
            <a:ext cx="10587772" cy="1043363"/>
          </a:xfrm>
        </p:spPr>
        <p:txBody>
          <a:bodyPr/>
          <a:lstStyle/>
          <a:p>
            <a:r>
              <a:rPr lang="nl-NL" sz="3600" dirty="0">
                <a:solidFill>
                  <a:schemeClr val="bg2"/>
                </a:solidFill>
              </a:rPr>
              <a:t>Mailbericht worden naar de verkeerde persoon gestuurd.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7D912CE-B44D-2943-B527-B85805DB62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4000" y="6494400"/>
            <a:ext cx="36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3-9-20XX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DF4B9F7-7359-1CE4-58DC-819AC031C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4000" y="6264000"/>
            <a:ext cx="72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Presentatietitel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26B2E4B-B466-83EB-518A-0D77AB88E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15" y="1933058"/>
            <a:ext cx="5244647" cy="331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102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150C5E-3606-3982-645F-B0F8A31E9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999" y="540000"/>
            <a:ext cx="10587772" cy="1043363"/>
          </a:xfrm>
        </p:spPr>
        <p:txBody>
          <a:bodyPr/>
          <a:lstStyle/>
          <a:p>
            <a:r>
              <a:rPr lang="nl-NL" sz="3600" dirty="0">
                <a:solidFill>
                  <a:schemeClr val="bg2"/>
                </a:solidFill>
              </a:rPr>
              <a:t>Persoonsgegevens worden ingevoerd op gratis (educatieve)websites.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7D912CE-B44D-2943-B527-B85805DB62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4000" y="6494400"/>
            <a:ext cx="36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3-9-20XX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DF4B9F7-7359-1CE4-58DC-819AC031C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4000" y="6264000"/>
            <a:ext cx="72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Presentatietitel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6207359-2548-63FF-331D-AA6A6B68B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084" y="1902372"/>
            <a:ext cx="3622516" cy="3838262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D09DF645-6205-3E03-4A47-B87D9CB23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822" y="2638697"/>
            <a:ext cx="4302094" cy="3023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998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150C5E-3606-3982-645F-B0F8A31E9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999" y="540000"/>
            <a:ext cx="10587772" cy="1043363"/>
          </a:xfrm>
        </p:spPr>
        <p:txBody>
          <a:bodyPr/>
          <a:lstStyle/>
          <a:p>
            <a:r>
              <a:rPr lang="nl-NL" sz="3600" dirty="0">
                <a:solidFill>
                  <a:schemeClr val="bg2"/>
                </a:solidFill>
              </a:rPr>
              <a:t>Gegevens met persoonsgegevens worden niet goed verwijderd. 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7D912CE-B44D-2943-B527-B85805DB62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4000" y="6494400"/>
            <a:ext cx="36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3-9-20XX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DF4B9F7-7359-1CE4-58DC-819AC031C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4000" y="6264000"/>
            <a:ext cx="72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Presentatietitel</a:t>
            </a:r>
          </a:p>
        </p:txBody>
      </p:sp>
      <p:pic>
        <p:nvPicPr>
          <p:cNvPr id="6146" name="Picture 2" descr="DESQ Papierversnipperaar 4x33 mm snippers 19 L | Blokker">
            <a:extLst>
              <a:ext uri="{FF2B5EF4-FFF2-40B4-BE49-F238E27FC236}">
                <a16:creationId xmlns:a16="http://schemas.microsoft.com/office/drawing/2014/main" id="{D63C2B44-D8CF-E3C1-4929-ACB6BD655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564" y="3863991"/>
            <a:ext cx="1161959" cy="116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ACE4F6CA-8F9B-580A-68C4-74E4F48A7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217" y="1954349"/>
            <a:ext cx="2526150" cy="1684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4D63D58-A97D-16C2-9019-124CE022A8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6217" y="3852649"/>
            <a:ext cx="2661462" cy="19135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61F0425-6706-3F5C-81C1-07C20C75E9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7973" y="2081195"/>
            <a:ext cx="2083142" cy="1684100"/>
          </a:xfrm>
          <a:prstGeom prst="rect">
            <a:avLst/>
          </a:prstGeom>
        </p:spPr>
      </p:pic>
      <p:pic>
        <p:nvPicPr>
          <p:cNvPr id="6154" name="Picture 10">
            <a:extLst>
              <a:ext uri="{FF2B5EF4-FFF2-40B4-BE49-F238E27FC236}">
                <a16:creationId xmlns:a16="http://schemas.microsoft.com/office/drawing/2014/main" id="{9A35AA17-BF5B-78AB-5F14-1D5D85E97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477" y="2782975"/>
            <a:ext cx="1565045" cy="104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54CDF15B-3BE1-4A0E-BEB1-901CA5474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3788">
            <a:off x="3545216" y="3339672"/>
            <a:ext cx="1565045" cy="104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>
            <a:extLst>
              <a:ext uri="{FF2B5EF4-FFF2-40B4-BE49-F238E27FC236}">
                <a16:creationId xmlns:a16="http://schemas.microsoft.com/office/drawing/2014/main" id="{CDF89041-6464-EE98-52A4-60797BBCA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074" y="4484913"/>
            <a:ext cx="3000914" cy="215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1623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150C5E-3606-3982-645F-B0F8A31E9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999" y="540000"/>
            <a:ext cx="10587772" cy="932563"/>
          </a:xfrm>
        </p:spPr>
        <p:txBody>
          <a:bodyPr/>
          <a:lstStyle/>
          <a:p>
            <a:r>
              <a:rPr lang="nl-NL" sz="3200" dirty="0">
                <a:solidFill>
                  <a:schemeClr val="bg2"/>
                </a:solidFill>
              </a:rPr>
              <a:t>Inloggegevens liggen open, worden gedeeld en/of zijn makkelijk te raden. 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7D912CE-B44D-2943-B527-B85805DB62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4000" y="6494400"/>
            <a:ext cx="36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/>
              <a:t>3-9-20XX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DF4B9F7-7359-1CE4-58DC-819AC031C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4000" y="6264000"/>
            <a:ext cx="7200000" cy="180000"/>
          </a:xfrm>
        </p:spPr>
        <p:txBody>
          <a:bodyPr anchor="t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nl-NL" noProof="0" dirty="0" err="1"/>
              <a:t>OptimusAVG</a:t>
            </a:r>
            <a:r>
              <a:rPr lang="nl-NL" noProof="0" dirty="0"/>
              <a:t> </a:t>
            </a:r>
            <a:r>
              <a:rPr lang="nl-NL" dirty="0"/>
              <a:t>Presentatie OA 2023</a:t>
            </a:r>
            <a:endParaRPr lang="nl-NL" noProof="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23E7B8A-4782-6025-F9F9-FD501F739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0878" y="1632923"/>
            <a:ext cx="3057143" cy="2447619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520BDCBA-EE78-F88C-F29F-53DF709E8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519" y="1454193"/>
            <a:ext cx="3545321" cy="2704059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185B0D23-E1CC-5DC4-F6B3-568ECDFB7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1151" y="4462188"/>
            <a:ext cx="2735173" cy="16894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06567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6">
            <a:extLst>
              <a:ext uri="{FF2B5EF4-FFF2-40B4-BE49-F238E27FC236}">
                <a16:creationId xmlns:a16="http://schemas.microsoft.com/office/drawing/2014/main" id="{C28C9A7F-0A8F-1111-D1BD-DBB02FA5D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00" y="540000"/>
            <a:ext cx="9144000" cy="655564"/>
          </a:xfrm>
        </p:spPr>
        <p:txBody>
          <a:bodyPr wrap="square" lIns="91440" tIns="45720" rIns="91440" bIns="45720" anchor="t"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nl-NL" sz="4100" b="1">
                <a:ln/>
              </a:rPr>
              <a:t>Samen zorgdragen</a:t>
            </a:r>
            <a:endParaRPr lang="nl-NL" sz="4100" b="1" cap="none" spc="0">
              <a:ln/>
              <a:effectLst/>
            </a:endParaRPr>
          </a:p>
        </p:txBody>
      </p:sp>
      <p:pic>
        <p:nvPicPr>
          <p:cNvPr id="10242" name="Picture 2" descr="Openbare orde en veiligheid | GroenLinks Maastricht">
            <a:extLst>
              <a:ext uri="{FF2B5EF4-FFF2-40B4-BE49-F238E27FC236}">
                <a16:creationId xmlns:a16="http://schemas.microsoft.com/office/drawing/2014/main" id="{AA0F3231-198A-08B8-FCD8-CC273CB93D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7" b="4698"/>
          <a:stretch/>
        </p:blipFill>
        <p:spPr bwMode="auto">
          <a:xfrm>
            <a:off x="1512000" y="1440000"/>
            <a:ext cx="8496000" cy="4320000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4000" y="6494400"/>
            <a:ext cx="3600000" cy="180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D378D90B-D341-B048-AA5B-FC0B32816272}" type="datetime4">
              <a:rPr lang="nl-NL" smtClean="0"/>
              <a:pPr>
                <a:spcAft>
                  <a:spcPts val="600"/>
                </a:spcAft>
              </a:pPr>
              <a:t>14 juni 2023</a:t>
            </a:fld>
            <a:endParaRPr lang="nl-NL"/>
          </a:p>
        </p:txBody>
      </p:sp>
      <p:sp>
        <p:nvSpPr>
          <p:cNvPr id="10251" name="Footer Placeholder 4">
            <a:extLst>
              <a:ext uri="{FF2B5EF4-FFF2-40B4-BE49-F238E27FC236}">
                <a16:creationId xmlns:a16="http://schemas.microsoft.com/office/drawing/2014/main" id="{D0F72A7D-A2EA-F3AC-D9E5-34EE74B5C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4000" y="6264000"/>
            <a:ext cx="7200000" cy="1800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nl-NL"/>
              <a:t>Titel van de presentatie</a:t>
            </a:r>
          </a:p>
        </p:txBody>
      </p:sp>
    </p:spTree>
    <p:extLst>
      <p:ext uri="{BB962C8B-B14F-4D97-AF65-F5344CB8AC3E}">
        <p14:creationId xmlns:p14="http://schemas.microsoft.com/office/powerpoint/2010/main" val="26807927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BBA8AF-5256-063E-10E0-BA636E90A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Draag zorg voor: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8352FF-1108-973D-55FA-E01C45C83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0" i="0" dirty="0">
                <a:solidFill>
                  <a:schemeClr val="bg2"/>
                </a:solidFill>
                <a:effectLst/>
                <a:latin typeface="Söhne"/>
              </a:rPr>
              <a:t>wees </a:t>
            </a:r>
            <a:r>
              <a:rPr lang="nl-NL" b="1" i="0" dirty="0">
                <a:solidFill>
                  <a:schemeClr val="bg2"/>
                </a:solidFill>
                <a:effectLst/>
                <a:latin typeface="Söhne"/>
              </a:rPr>
              <a:t>voorzichtig met het delen van leerling- informatie </a:t>
            </a:r>
            <a:r>
              <a:rPr lang="nl-NL" b="0" i="0" dirty="0">
                <a:solidFill>
                  <a:schemeClr val="bg2"/>
                </a:solidFill>
                <a:effectLst/>
                <a:latin typeface="Söhne"/>
              </a:rPr>
              <a:t>en deel deze niet met mensen die er geen recht op hebben. </a:t>
            </a:r>
          </a:p>
          <a:p>
            <a:pPr marL="0" indent="0">
              <a:buNone/>
            </a:pPr>
            <a:endParaRPr lang="nl-NL" b="0" i="0" dirty="0">
              <a:solidFill>
                <a:schemeClr val="bg2"/>
              </a:solidFill>
              <a:effectLst/>
              <a:latin typeface="Söhne"/>
            </a:endParaRPr>
          </a:p>
          <a:p>
            <a:r>
              <a:rPr lang="nl-NL" b="0" i="0" dirty="0">
                <a:solidFill>
                  <a:schemeClr val="bg2"/>
                </a:solidFill>
                <a:effectLst/>
                <a:latin typeface="Söhne"/>
              </a:rPr>
              <a:t>stuur </a:t>
            </a:r>
            <a:r>
              <a:rPr lang="nl-NL" b="1" i="0" dirty="0">
                <a:solidFill>
                  <a:schemeClr val="bg2"/>
                </a:solidFill>
                <a:effectLst/>
                <a:latin typeface="Söhne"/>
              </a:rPr>
              <a:t>geen berichten of gebruik geen privé apps </a:t>
            </a:r>
            <a:r>
              <a:rPr lang="nl-NL" b="0" i="0" dirty="0">
                <a:solidFill>
                  <a:schemeClr val="bg2"/>
                </a:solidFill>
                <a:effectLst/>
                <a:latin typeface="Söhne"/>
              </a:rPr>
              <a:t>om gevoelige informatie te versturen, en praat er ook niet over tijdens gesprekken.</a:t>
            </a:r>
            <a:r>
              <a:rPr lang="nl-NL" dirty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CC9ABE-68CA-C04A-C69A-EB0974DC2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15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64B4C3-892F-8CBB-2D72-E4E0A2BAE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pic>
        <p:nvPicPr>
          <p:cNvPr id="9218" name="Picture 2" descr="'Ouders wees voorzichtig met delen foto's kinderen' - Kinderopvangtotaal">
            <a:extLst>
              <a:ext uri="{FF2B5EF4-FFF2-40B4-BE49-F238E27FC236}">
                <a16:creationId xmlns:a16="http://schemas.microsoft.com/office/drawing/2014/main" id="{24F228E3-9FFF-9372-9C6E-503F10B6F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368" y="498997"/>
            <a:ext cx="1860432" cy="11980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928FBCC-6A73-EF12-6953-20CB8C726E6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729539" y="1572641"/>
            <a:ext cx="587307" cy="7727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20" name="Picture 4" descr="WhatsApp Logo PNG Images Free DOWNLOAD | By Freepnglogos.com">
            <a:extLst>
              <a:ext uri="{FF2B5EF4-FFF2-40B4-BE49-F238E27FC236}">
                <a16:creationId xmlns:a16="http://schemas.microsoft.com/office/drawing/2014/main" id="{CDA6FC7C-AD27-F8F3-BEEF-162868274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32" y="3239589"/>
            <a:ext cx="801091" cy="56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5623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BBA8AF-5256-063E-10E0-BA636E90A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Draag zorg voor: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8352FF-1108-973D-55FA-E01C45C83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chemeClr val="bg2"/>
                </a:solidFill>
                <a:latin typeface="Söhne"/>
              </a:rPr>
              <a:t>een </a:t>
            </a:r>
            <a:r>
              <a:rPr lang="nl-NL" b="1" dirty="0">
                <a:solidFill>
                  <a:schemeClr val="bg2"/>
                </a:solidFill>
                <a:latin typeface="Söhne"/>
              </a:rPr>
              <a:t>veilige</a:t>
            </a:r>
            <a:r>
              <a:rPr lang="nl-NL" dirty="0">
                <a:solidFill>
                  <a:schemeClr val="bg2"/>
                </a:solidFill>
                <a:latin typeface="Söhne"/>
              </a:rPr>
              <a:t> en goede </a:t>
            </a:r>
            <a:r>
              <a:rPr lang="nl-NL" b="1" dirty="0">
                <a:solidFill>
                  <a:schemeClr val="bg2"/>
                </a:solidFill>
                <a:latin typeface="Söhne"/>
              </a:rPr>
              <a:t>overdracht</a:t>
            </a:r>
            <a:r>
              <a:rPr lang="nl-NL" dirty="0">
                <a:solidFill>
                  <a:schemeClr val="bg2"/>
                </a:solidFill>
                <a:latin typeface="Söhne"/>
              </a:rPr>
              <a:t> van gegevens. </a:t>
            </a:r>
          </a:p>
          <a:p>
            <a:pPr marL="0" indent="0"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None/>
            </a:pPr>
            <a:r>
              <a:rPr lang="nl-NL" sz="2400" dirty="0">
                <a:solidFill>
                  <a:schemeClr val="bg2"/>
                </a:solidFill>
                <a:latin typeface="Söhne"/>
              </a:rPr>
              <a:t>Denk aan: (voorbeelden)</a:t>
            </a:r>
          </a:p>
          <a:p>
            <a:r>
              <a:rPr lang="nl-NL" sz="2400" dirty="0">
                <a:solidFill>
                  <a:schemeClr val="bg2"/>
                </a:solidFill>
                <a:latin typeface="Söhne"/>
              </a:rPr>
              <a:t>Toets- invulblad niet open laten liggen.</a:t>
            </a:r>
          </a:p>
          <a:p>
            <a:r>
              <a:rPr lang="nl-NL" sz="2400" dirty="0">
                <a:solidFill>
                  <a:schemeClr val="bg2"/>
                </a:solidFill>
                <a:latin typeface="Söhne"/>
              </a:rPr>
              <a:t>CITO LVS/ Inbeeld afsluiten/vergrendelen bij weglopen.</a:t>
            </a:r>
          </a:p>
          <a:p>
            <a:r>
              <a:rPr lang="nl-NL" sz="2400" dirty="0">
                <a:solidFill>
                  <a:schemeClr val="bg2"/>
                </a:solidFill>
                <a:latin typeface="Söhne"/>
              </a:rPr>
              <a:t>Schriftelijke papieren of digitale overdracht veilig overdragen.</a:t>
            </a:r>
          </a:p>
          <a:p>
            <a:r>
              <a:rPr lang="nl-NL" sz="2400" dirty="0">
                <a:solidFill>
                  <a:schemeClr val="bg2"/>
                </a:solidFill>
                <a:latin typeface="Söhne"/>
              </a:rPr>
              <a:t>Verslaggeving in ParnasSys (wees altijd terughoudend met persoonsgegevens en schrijf feitelijk)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 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CC9ABE-68CA-C04A-C69A-EB0974DC2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15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64B4C3-892F-8CBB-2D72-E4E0A2BAE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5711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14 juni 2023</a:t>
            </a:fld>
            <a:endParaRPr lang="nl-NL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0471145-4D16-2E01-793C-3A324CCA6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05300">
            <a:off x="6184941" y="828022"/>
            <a:ext cx="3936918" cy="533302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8AF09F0-69AB-0B96-319B-222E601DBE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7554" y="436550"/>
            <a:ext cx="3120804" cy="439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3740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BBA8AF-5256-063E-10E0-BA636E90A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Draag zorg voor: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8352FF-1108-973D-55FA-E01C45C83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1999" y="1440000"/>
            <a:ext cx="7334455" cy="4320000"/>
          </a:xfrm>
        </p:spPr>
        <p:txBody>
          <a:bodyPr/>
          <a:lstStyle/>
          <a:p>
            <a:pPr marL="0" indent="0">
              <a:buNone/>
            </a:pPr>
            <a:r>
              <a:rPr lang="nl-NL" sz="2400" dirty="0">
                <a:solidFill>
                  <a:schemeClr val="bg2"/>
                </a:solidFill>
                <a:latin typeface="Söhne"/>
              </a:rPr>
              <a:t>Minimaliseer, schrijf op/ deel wat mag en alleen wat echt nodig is. </a:t>
            </a:r>
          </a:p>
          <a:p>
            <a:endParaRPr lang="nl-NL" sz="2400" dirty="0">
              <a:solidFill>
                <a:schemeClr val="bg2"/>
              </a:solidFill>
              <a:latin typeface="Söhne"/>
            </a:endParaRPr>
          </a:p>
          <a:p>
            <a:r>
              <a:rPr lang="nl-NL" sz="2400" dirty="0">
                <a:solidFill>
                  <a:schemeClr val="bg2"/>
                </a:solidFill>
                <a:latin typeface="Söhne"/>
              </a:rPr>
              <a:t>wees </a:t>
            </a:r>
            <a:r>
              <a:rPr lang="nl-NL" sz="2400" b="1" dirty="0">
                <a:solidFill>
                  <a:schemeClr val="bg2"/>
                </a:solidFill>
                <a:latin typeface="Söhne"/>
              </a:rPr>
              <a:t>terughoudend</a:t>
            </a:r>
            <a:r>
              <a:rPr lang="nl-NL" sz="2400" dirty="0">
                <a:solidFill>
                  <a:schemeClr val="bg2"/>
                </a:solidFill>
                <a:latin typeface="Söhne"/>
              </a:rPr>
              <a:t> bij het verslagleggen in ParnasSys.</a:t>
            </a:r>
          </a:p>
          <a:p>
            <a:r>
              <a:rPr lang="nl-NL" sz="2400" dirty="0">
                <a:solidFill>
                  <a:schemeClr val="bg2"/>
                </a:solidFill>
                <a:latin typeface="Söhne"/>
              </a:rPr>
              <a:t>Schrijf </a:t>
            </a:r>
            <a:r>
              <a:rPr lang="nl-NL" sz="2400" b="1" dirty="0">
                <a:solidFill>
                  <a:schemeClr val="bg2"/>
                </a:solidFill>
                <a:latin typeface="Söhne"/>
              </a:rPr>
              <a:t>feitelijk</a:t>
            </a:r>
            <a:r>
              <a:rPr lang="nl-NL" sz="2400" dirty="0">
                <a:solidFill>
                  <a:schemeClr val="bg2"/>
                </a:solidFill>
                <a:latin typeface="Söhne"/>
              </a:rPr>
              <a:t> en laat bij twijfel het nalezen door de leerkracht.</a:t>
            </a:r>
          </a:p>
          <a:p>
            <a:r>
              <a:rPr lang="nl-NL" sz="2400" dirty="0">
                <a:solidFill>
                  <a:schemeClr val="bg2"/>
                </a:solidFill>
                <a:latin typeface="Söhne"/>
              </a:rPr>
              <a:t>wees </a:t>
            </a:r>
            <a:r>
              <a:rPr lang="nl-NL" sz="2400" b="1" dirty="0">
                <a:solidFill>
                  <a:schemeClr val="bg2"/>
                </a:solidFill>
                <a:latin typeface="Söhne"/>
              </a:rPr>
              <a:t>zeer voorzichtig </a:t>
            </a:r>
            <a:r>
              <a:rPr lang="nl-NL" sz="2400" dirty="0">
                <a:solidFill>
                  <a:schemeClr val="bg2"/>
                </a:solidFill>
                <a:latin typeface="Söhne"/>
              </a:rPr>
              <a:t>met het opschrijven van bijzondere persoonsgegevens (medische en gedragsgegevens)</a:t>
            </a:r>
          </a:p>
          <a:p>
            <a:endParaRPr lang="nl-NL" dirty="0">
              <a:solidFill>
                <a:schemeClr val="bg2"/>
              </a:solidFill>
              <a:latin typeface="Söhne"/>
            </a:endParaRPr>
          </a:p>
          <a:p>
            <a:endParaRPr lang="nl-NL" dirty="0">
              <a:solidFill>
                <a:schemeClr val="bg2"/>
              </a:solidFill>
              <a:latin typeface="Söhne"/>
            </a:endParaRPr>
          </a:p>
          <a:p>
            <a:endParaRPr lang="nl-NL" dirty="0">
              <a:solidFill>
                <a:schemeClr val="bg2"/>
              </a:solidFill>
              <a:latin typeface="Söhne"/>
            </a:endParaRPr>
          </a:p>
          <a:p>
            <a:endParaRPr lang="nl-NL" dirty="0">
              <a:solidFill>
                <a:schemeClr val="bg2"/>
              </a:solidFill>
              <a:latin typeface="Söhne"/>
            </a:endParaRPr>
          </a:p>
          <a:p>
            <a:endParaRPr lang="nl-NL" dirty="0"/>
          </a:p>
          <a:p>
            <a:r>
              <a:rPr lang="nl-NL" dirty="0"/>
              <a:t> 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CC9ABE-68CA-C04A-C69A-EB0974DC2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15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64B4C3-892F-8CBB-2D72-E4E0A2BAE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pic>
        <p:nvPicPr>
          <p:cNvPr id="8194" name="Picture 2" descr="Minimaliseer Het Pictogram Van De Pijllijn Klein Het Schermteken Vector ...">
            <a:extLst>
              <a:ext uri="{FF2B5EF4-FFF2-40B4-BE49-F238E27FC236}">
                <a16:creationId xmlns:a16="http://schemas.microsoft.com/office/drawing/2014/main" id="{836ABCD2-82AE-9D02-07BC-C7BEF4D87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6453" y="757646"/>
            <a:ext cx="2566129" cy="258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FBA1D113-7A25-3EF5-B282-40E51087C5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6454" y="1682547"/>
            <a:ext cx="1832423" cy="73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263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BBA8AF-5256-063E-10E0-BA636E90A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Ja of Nee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CC9ABE-68CA-C04A-C69A-EB0974DC2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15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64B4C3-892F-8CBB-2D72-E4E0A2BAE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046D5F5F-C45F-F535-5184-0E0D669A2497}"/>
              </a:ext>
            </a:extLst>
          </p:cNvPr>
          <p:cNvSpPr txBox="1">
            <a:spLocks/>
          </p:cNvSpPr>
          <p:nvPr/>
        </p:nvSpPr>
        <p:spPr>
          <a:xfrm>
            <a:off x="1664400" y="1592400"/>
            <a:ext cx="8496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SzPct val="100000"/>
              <a:buFont typeface="Arial" panose="020B0604020202020204" pitchFamily="34" charset="0"/>
              <a:buChar char="•"/>
              <a:defRPr sz="2800" b="0" i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288000" rtl="0" eaLnBrk="1" latinLnBrk="0" hangingPunct="1">
              <a:lnSpc>
                <a:spcPct val="90000"/>
              </a:lnSpc>
              <a:spcBef>
                <a:spcPts val="500"/>
              </a:spcBef>
              <a:buFont typeface="Systeemlettertype"/>
              <a:buChar char="-"/>
              <a:tabLst>
                <a:tab pos="288000" algn="l"/>
              </a:tabLst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dirty="0">
                <a:solidFill>
                  <a:schemeClr val="bg2"/>
                </a:solidFill>
                <a:latin typeface="Söhne"/>
              </a:rPr>
              <a:t>Ouder vraagt om contactgegevens van ander kind?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b="1" dirty="0">
                <a:solidFill>
                  <a:schemeClr val="bg2"/>
                </a:solidFill>
                <a:latin typeface="Söhne"/>
              </a:rPr>
              <a:t>Meegeven? </a:t>
            </a:r>
            <a:r>
              <a:rPr lang="nl-NL" dirty="0">
                <a:solidFill>
                  <a:schemeClr val="bg2"/>
                </a:solidFill>
                <a:latin typeface="Söhne"/>
              </a:rPr>
              <a:t>Ja/Nee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72085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BBA8AF-5256-063E-10E0-BA636E90A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Ja of Nee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CC9ABE-68CA-C04A-C69A-EB0974DC2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15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64B4C3-892F-8CBB-2D72-E4E0A2BAE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046D5F5F-C45F-F535-5184-0E0D669A2497}"/>
              </a:ext>
            </a:extLst>
          </p:cNvPr>
          <p:cNvSpPr txBox="1">
            <a:spLocks/>
          </p:cNvSpPr>
          <p:nvPr/>
        </p:nvSpPr>
        <p:spPr>
          <a:xfrm>
            <a:off x="1664400" y="1592400"/>
            <a:ext cx="8496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SzPct val="100000"/>
              <a:buFont typeface="Arial" panose="020B0604020202020204" pitchFamily="34" charset="0"/>
              <a:buChar char="•"/>
              <a:defRPr sz="2800" b="0" i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288000" rtl="0" eaLnBrk="1" latinLnBrk="0" hangingPunct="1">
              <a:lnSpc>
                <a:spcPct val="90000"/>
              </a:lnSpc>
              <a:spcBef>
                <a:spcPts val="500"/>
              </a:spcBef>
              <a:buFont typeface="Systeemlettertype"/>
              <a:buChar char="-"/>
              <a:tabLst>
                <a:tab pos="288000" algn="l"/>
              </a:tabLst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dirty="0">
                <a:solidFill>
                  <a:schemeClr val="bg2"/>
                </a:solidFill>
                <a:latin typeface="Söhne"/>
              </a:rPr>
              <a:t>Je bent mee op schoolreis. Je hebt wat leuke foto’s van de dochter van je vriendin. Je stuurt deze door?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b="1" dirty="0">
                <a:solidFill>
                  <a:schemeClr val="bg2"/>
                </a:solidFill>
                <a:latin typeface="Söhne"/>
              </a:rPr>
              <a:t>Mag dit? Ja/Nee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42210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BBA8AF-5256-063E-10E0-BA636E90A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Ja of Nee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CC9ABE-68CA-C04A-C69A-EB0974DC2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15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64B4C3-892F-8CBB-2D72-E4E0A2BAE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046D5F5F-C45F-F535-5184-0E0D669A2497}"/>
              </a:ext>
            </a:extLst>
          </p:cNvPr>
          <p:cNvSpPr txBox="1">
            <a:spLocks/>
          </p:cNvSpPr>
          <p:nvPr/>
        </p:nvSpPr>
        <p:spPr>
          <a:xfrm>
            <a:off x="1664400" y="1592400"/>
            <a:ext cx="8496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SzPct val="100000"/>
              <a:buFont typeface="Arial" panose="020B0604020202020204" pitchFamily="34" charset="0"/>
              <a:buChar char="•"/>
              <a:defRPr sz="2800" b="0" i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288000" rtl="0" eaLnBrk="1" latinLnBrk="0" hangingPunct="1">
              <a:lnSpc>
                <a:spcPct val="90000"/>
              </a:lnSpc>
              <a:spcBef>
                <a:spcPts val="500"/>
              </a:spcBef>
              <a:buFont typeface="Systeemlettertype"/>
              <a:buChar char="-"/>
              <a:tabLst>
                <a:tab pos="288000" algn="l"/>
              </a:tabLst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dirty="0">
                <a:solidFill>
                  <a:schemeClr val="bg2"/>
                </a:solidFill>
                <a:latin typeface="Söhne"/>
              </a:rPr>
              <a:t>Buitenschoolse opvang vraagt om een kopie van de klassenlijst.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b="1" dirty="0">
                <a:solidFill>
                  <a:schemeClr val="bg2"/>
                </a:solidFill>
                <a:latin typeface="Söhne"/>
              </a:rPr>
              <a:t>Meegeven?  </a:t>
            </a:r>
            <a:r>
              <a:rPr lang="nl-NL" dirty="0">
                <a:solidFill>
                  <a:schemeClr val="bg2"/>
                </a:solidFill>
                <a:latin typeface="Söhne"/>
              </a:rPr>
              <a:t>Ja/Nee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76217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BBA8AF-5256-063E-10E0-BA636E90A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Ja of Nee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CC9ABE-68CA-C04A-C69A-EB0974DC2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15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64B4C3-892F-8CBB-2D72-E4E0A2BAE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046D5F5F-C45F-F535-5184-0E0D669A2497}"/>
              </a:ext>
            </a:extLst>
          </p:cNvPr>
          <p:cNvSpPr txBox="1">
            <a:spLocks/>
          </p:cNvSpPr>
          <p:nvPr/>
        </p:nvSpPr>
        <p:spPr>
          <a:xfrm>
            <a:off x="1664400" y="1592400"/>
            <a:ext cx="8496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SzPct val="100000"/>
              <a:buFont typeface="Arial" panose="020B0604020202020204" pitchFamily="34" charset="0"/>
              <a:buChar char="•"/>
              <a:defRPr sz="2800" b="0" i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288000" rtl="0" eaLnBrk="1" latinLnBrk="0" hangingPunct="1">
              <a:lnSpc>
                <a:spcPct val="90000"/>
              </a:lnSpc>
              <a:spcBef>
                <a:spcPts val="500"/>
              </a:spcBef>
              <a:buFont typeface="Systeemlettertype"/>
              <a:buChar char="-"/>
              <a:tabLst>
                <a:tab pos="288000" algn="l"/>
              </a:tabLst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dirty="0">
                <a:solidFill>
                  <a:schemeClr val="bg2"/>
                </a:solidFill>
                <a:latin typeface="Söhne"/>
              </a:rPr>
              <a:t>De invaller vraagt om je printcode?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b="1" dirty="0">
                <a:solidFill>
                  <a:schemeClr val="bg2"/>
                </a:solidFill>
                <a:latin typeface="Söhne"/>
              </a:rPr>
              <a:t>Mag je deze afgeven?  </a:t>
            </a:r>
            <a:r>
              <a:rPr lang="nl-NL" dirty="0">
                <a:solidFill>
                  <a:schemeClr val="bg2"/>
                </a:solidFill>
                <a:latin typeface="Söhne"/>
              </a:rPr>
              <a:t>Ja/Nee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00961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BBA8AF-5256-063E-10E0-BA636E90A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Ja of Nee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CC9ABE-68CA-C04A-C69A-EB0974DC2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15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64B4C3-892F-8CBB-2D72-E4E0A2BAE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046D5F5F-C45F-F535-5184-0E0D669A2497}"/>
              </a:ext>
            </a:extLst>
          </p:cNvPr>
          <p:cNvSpPr txBox="1">
            <a:spLocks/>
          </p:cNvSpPr>
          <p:nvPr/>
        </p:nvSpPr>
        <p:spPr>
          <a:xfrm>
            <a:off x="1664400" y="1592400"/>
            <a:ext cx="8496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SzPct val="100000"/>
              <a:buFont typeface="Arial" panose="020B0604020202020204" pitchFamily="34" charset="0"/>
              <a:buChar char="•"/>
              <a:defRPr sz="2800" b="0" i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288000" rtl="0" eaLnBrk="1" latinLnBrk="0" hangingPunct="1">
              <a:lnSpc>
                <a:spcPct val="90000"/>
              </a:lnSpc>
              <a:spcBef>
                <a:spcPts val="500"/>
              </a:spcBef>
              <a:buFont typeface="Systeemlettertype"/>
              <a:buChar char="-"/>
              <a:tabLst>
                <a:tab pos="288000" algn="l"/>
              </a:tabLst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dirty="0">
                <a:solidFill>
                  <a:schemeClr val="bg2"/>
                </a:solidFill>
                <a:latin typeface="Söhne"/>
              </a:rPr>
              <a:t>Schoolfotograaf belt,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dirty="0">
                <a:solidFill>
                  <a:schemeClr val="bg2"/>
                </a:solidFill>
                <a:latin typeface="Söhne"/>
              </a:rPr>
              <a:t>Vraagt een uitdraai van de klassenlijst.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b="1" dirty="0">
                <a:solidFill>
                  <a:schemeClr val="bg2"/>
                </a:solidFill>
                <a:latin typeface="Söhne"/>
              </a:rPr>
              <a:t>Meegeven?</a:t>
            </a:r>
            <a:r>
              <a:rPr lang="nl-NL" dirty="0">
                <a:solidFill>
                  <a:schemeClr val="bg2"/>
                </a:solidFill>
                <a:latin typeface="Söhne"/>
              </a:rPr>
              <a:t> Ja/ Nee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015483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BBA8AF-5256-063E-10E0-BA636E90A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Ja of Nee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CC9ABE-68CA-C04A-C69A-EB0974DC2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15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64B4C3-892F-8CBB-2D72-E4E0A2BAE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046D5F5F-C45F-F535-5184-0E0D669A2497}"/>
              </a:ext>
            </a:extLst>
          </p:cNvPr>
          <p:cNvSpPr txBox="1">
            <a:spLocks/>
          </p:cNvSpPr>
          <p:nvPr/>
        </p:nvSpPr>
        <p:spPr>
          <a:xfrm>
            <a:off x="1664400" y="1592400"/>
            <a:ext cx="8496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SzPct val="100000"/>
              <a:buFont typeface="Arial" panose="020B0604020202020204" pitchFamily="34" charset="0"/>
              <a:buChar char="•"/>
              <a:defRPr sz="2800" b="0" i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288000" rtl="0" eaLnBrk="1" latinLnBrk="0" hangingPunct="1">
              <a:lnSpc>
                <a:spcPct val="90000"/>
              </a:lnSpc>
              <a:spcBef>
                <a:spcPts val="500"/>
              </a:spcBef>
              <a:buFont typeface="Systeemlettertype"/>
              <a:buChar char="-"/>
              <a:tabLst>
                <a:tab pos="288000" algn="l"/>
              </a:tabLst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dirty="0">
                <a:solidFill>
                  <a:schemeClr val="bg2"/>
                </a:solidFill>
                <a:latin typeface="Söhne"/>
              </a:rPr>
              <a:t>Je past met regelmaat op het kind van je vriendin. Afgelopen maand is het kind gestart in groep 1/2. Maar heeft moeite met vriendjes te maken.</a:t>
            </a:r>
          </a:p>
          <a:p>
            <a:pPr marL="0" indent="0"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None/>
            </a:pPr>
            <a:r>
              <a:rPr lang="nl-NL" dirty="0">
                <a:solidFill>
                  <a:schemeClr val="bg2"/>
                </a:solidFill>
                <a:latin typeface="Söhne"/>
              </a:rPr>
              <a:t>Je vriendin wil graag contact wil leggen met de ouders en vraagt aan jou (buitenwerktijd) om het telefoonnummer van twee klasgenootjes.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nl-NL" b="1" dirty="0">
                <a:solidFill>
                  <a:schemeClr val="bg2"/>
                </a:solidFill>
                <a:latin typeface="Söhne"/>
              </a:rPr>
              <a:t>Meegeven?</a:t>
            </a:r>
            <a:r>
              <a:rPr lang="nl-NL" dirty="0">
                <a:solidFill>
                  <a:schemeClr val="bg2"/>
                </a:solidFill>
                <a:latin typeface="Söhne"/>
              </a:rPr>
              <a:t> Ja/ Nee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bg2"/>
              </a:solidFill>
              <a:latin typeface="Söhne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115686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0D98A3-D883-2EB4-2E8D-FE9708DF8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Tips: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B2EE2C-D4A2-C80E-6E8C-7558183ED8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6ACCA7-F7D2-892F-40B5-9E2512B9D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15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01AF964-B4B2-CB62-7BF2-E0CDD00CF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612164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0D98A3-D883-2EB4-2E8D-FE9708DF8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Tips: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6ACCA7-F7D2-892F-40B5-9E2512B9D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15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01AF964-B4B2-CB62-7BF2-E0CDD00CF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808F14E2-C3B9-6C53-DFFD-BE7A23E09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000" y="1423992"/>
            <a:ext cx="3028571" cy="2685714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149059F-FE6B-C4F6-DAE8-162C10DC8A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1754" y="1423992"/>
            <a:ext cx="3927677" cy="2707261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3A8B58D7-27C3-77DB-E80F-52023D6DEB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8180" y="1402444"/>
            <a:ext cx="3253534" cy="270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1696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0D98A3-D883-2EB4-2E8D-FE9708DF8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Tips: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6ACCA7-F7D2-892F-40B5-9E2512B9D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15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01AF964-B4B2-CB62-7BF2-E0CDD00CF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6B2C99B-DF73-D69D-1633-45F0F215E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000" y="1452904"/>
            <a:ext cx="4285714" cy="283809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0092F688-46C9-C4FA-E2A2-3299762578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6097" y="1381959"/>
            <a:ext cx="3373103" cy="288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51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14 juni 2023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70130DA-33A5-D459-3D68-2A185FB365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15810">
            <a:off x="2549652" y="870814"/>
            <a:ext cx="5521329" cy="49473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02208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0D98A3-D883-2EB4-2E8D-FE9708DF8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Tips: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6ACCA7-F7D2-892F-40B5-9E2512B9D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15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01AF964-B4B2-CB62-7BF2-E0CDD00CF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CF397D9-D414-DE10-3FBF-5339BC8B0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970" y="1392470"/>
            <a:ext cx="3379030" cy="4319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E882B7D-99F6-4870-FAA5-A81ADC051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5830" y="1513489"/>
            <a:ext cx="4752640" cy="439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243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0D98A3-D883-2EB4-2E8D-FE9708DF8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Tips: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6ACCA7-F7D2-892F-40B5-9E2512B9D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15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01AF964-B4B2-CB62-7BF2-E0CDD00CF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7242BF63-573A-ED5B-9861-569EF9787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564" y="646642"/>
            <a:ext cx="3547669" cy="50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AB7EE1CD-83E2-13C5-A90A-D09CAB14C1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6541" y="736061"/>
            <a:ext cx="3549317" cy="501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5841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0D98A3-D883-2EB4-2E8D-FE9708DF8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Tips: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6ACCA7-F7D2-892F-40B5-9E2512B9D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15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01AF964-B4B2-CB62-7BF2-E0CDD00CF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4F5BDF6-D877-67A4-E49B-2BDB82C41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2305" y="413999"/>
            <a:ext cx="3975753" cy="566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2752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5FE942-BC61-819E-08AF-396FDDD4C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6AB681-28E6-3C4E-A149-46EA9CDD0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B47C62A-6C76-B3B4-2D62-7F4692F70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15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F960C7D-4F8B-4F52-C4C8-A0FDDD0D7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768939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DA8E94-F911-46F2-5EEA-A74A53BB5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0B6095-634F-ECD4-BF24-B173DEC28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AA4F96B-70D1-6F36-8DB4-33AF043A5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15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8C30212-737E-67F1-B9B1-063F890EF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316782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C60141-7B7D-6E49-5E54-2B5EC4030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C64461E-E351-00D9-37AF-4BA9CDE18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DB64333-B02E-7415-784E-4387DFA54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15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2C8E726-1E46-4C41-F5FF-7D0243C53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292757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24CD18-E0FB-2C3C-0ECE-342858A23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00" y="540000"/>
            <a:ext cx="10817460" cy="1264962"/>
          </a:xfrm>
        </p:spPr>
        <p:txBody>
          <a:bodyPr/>
          <a:lstStyle/>
          <a:p>
            <a:r>
              <a:rPr lang="nl-NL" dirty="0"/>
              <a:t>Extra/overige (buiten de presentatie)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E70FC15-EBD7-7FE7-A2BF-8F41CE017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C24227A-A9D2-3DA3-0ED7-EF4C7D9DA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15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3EF69A9-F6BF-551A-C9B6-493B9A066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34147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15 juni 2023</a:t>
            </a:fld>
            <a:endParaRPr lang="nl-NL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5563E44B-D58E-8908-8AE9-4CF344C2C75E}"/>
              </a:ext>
            </a:extLst>
          </p:cNvPr>
          <p:cNvSpPr/>
          <p:nvPr/>
        </p:nvSpPr>
        <p:spPr>
          <a:xfrm>
            <a:off x="1143934" y="521416"/>
            <a:ext cx="57185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cap="none" spc="0" dirty="0">
                <a:ln/>
                <a:solidFill>
                  <a:schemeClr val="accent4"/>
                </a:solidFill>
                <a:effectLst/>
              </a:rPr>
              <a:t>Wij zijn jullie en..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572E8681-53CA-04E6-80F3-6087C95C3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279" y="1831128"/>
            <a:ext cx="4887435" cy="4771679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AE6C7067-F7CD-5DE5-AC02-D545DCF41043}"/>
              </a:ext>
            </a:extLst>
          </p:cNvPr>
          <p:cNvSpPr txBox="1"/>
          <p:nvPr/>
        </p:nvSpPr>
        <p:spPr>
          <a:xfrm rot="21023503">
            <a:off x="2087390" y="2654843"/>
            <a:ext cx="3206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2"/>
                </a:solidFill>
              </a:rPr>
              <a:t>Welke reactie roept </a:t>
            </a:r>
          </a:p>
          <a:p>
            <a:r>
              <a:rPr lang="nl-NL" sz="2400" dirty="0">
                <a:solidFill>
                  <a:schemeClr val="bg2"/>
                </a:solidFill>
              </a:rPr>
              <a:t>AVG bij je op?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C6E86AA4-665A-040C-4E81-689E8C2FC152}"/>
              </a:ext>
            </a:extLst>
          </p:cNvPr>
          <p:cNvSpPr txBox="1"/>
          <p:nvPr/>
        </p:nvSpPr>
        <p:spPr>
          <a:xfrm rot="20673722">
            <a:off x="2453149" y="4133964"/>
            <a:ext cx="3206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2"/>
                </a:solidFill>
              </a:rPr>
              <a:t>Waar kom je in je dagelijks werk AVG tegen</a:t>
            </a:r>
            <a:r>
              <a:rPr lang="nl-NL" dirty="0">
                <a:solidFill>
                  <a:schemeClr val="bg2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748201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15 juni 2023</a:t>
            </a:fld>
            <a:endParaRPr lang="nl-NL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5563E44B-D58E-8908-8AE9-4CF344C2C75E}"/>
              </a:ext>
            </a:extLst>
          </p:cNvPr>
          <p:cNvSpPr/>
          <p:nvPr/>
        </p:nvSpPr>
        <p:spPr>
          <a:xfrm>
            <a:off x="640747" y="521416"/>
            <a:ext cx="67249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cap="none" spc="0" dirty="0">
                <a:ln/>
                <a:solidFill>
                  <a:schemeClr val="accent4"/>
                </a:solidFill>
                <a:effectLst/>
              </a:rPr>
              <a:t>Elkaar leren kennen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DEE116F-589F-1649-DFFF-C34E6871E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701" y="1229073"/>
            <a:ext cx="5393059" cy="5265327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66DF5A95-B28C-8835-FDAE-798359207622}"/>
              </a:ext>
            </a:extLst>
          </p:cNvPr>
          <p:cNvSpPr txBox="1"/>
          <p:nvPr/>
        </p:nvSpPr>
        <p:spPr>
          <a:xfrm>
            <a:off x="3579292" y="2877434"/>
            <a:ext cx="37863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2"/>
                </a:solidFill>
              </a:rPr>
              <a:t>Waar kom je in je dagelijks werk AVG tegen</a:t>
            </a:r>
            <a:r>
              <a:rPr lang="nl-NL" dirty="0">
                <a:solidFill>
                  <a:schemeClr val="bg2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743873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14A66D-D713-0963-8A57-77A70B30B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doe jij het?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2E97A2F-1044-3CE6-9356-1665B2DA8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1999" y="1440000"/>
            <a:ext cx="9322437" cy="4320000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Ouder van David, een leerling in de klas van juf Lisa.</a:t>
            </a:r>
          </a:p>
          <a:p>
            <a:pPr marL="0" indent="0">
              <a:buNone/>
            </a:pPr>
            <a:r>
              <a:rPr lang="nl-NL" dirty="0"/>
              <a:t>Vraagt aan je: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David heeft laatst een </a:t>
            </a:r>
            <a:r>
              <a:rPr lang="nl-NL" dirty="0" err="1"/>
              <a:t>Citorekenen</a:t>
            </a:r>
            <a:r>
              <a:rPr lang="nl-NL" dirty="0"/>
              <a:t> E5 gemaakt. Hoe heeft hij het gedaan. Ik ben benieuwd naar zijn cijfer?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Welk antwoord geef jij?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142E8A4-2B87-B873-F358-B5C1741DC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14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FA894C5-ACA8-5291-A031-8C6D5C711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68372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14 juni 2023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B376980-F3D4-B5EF-FBD1-3B3A6A814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668" y="582683"/>
            <a:ext cx="6736664" cy="56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7893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14A66D-D713-0963-8A57-77A70B30B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doe jij het?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2E97A2F-1044-3CE6-9356-1665B2DA8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1999" y="1440000"/>
            <a:ext cx="9322437" cy="4320000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Jan wil graag met </a:t>
            </a:r>
            <a:r>
              <a:rPr lang="nl-NL" dirty="0" err="1"/>
              <a:t>Pieterke</a:t>
            </a:r>
            <a:r>
              <a:rPr lang="nl-NL" dirty="0"/>
              <a:t> afspreken.</a:t>
            </a:r>
          </a:p>
          <a:p>
            <a:pPr marL="0" indent="0">
              <a:buNone/>
            </a:pPr>
            <a:r>
              <a:rPr lang="nl-NL" dirty="0"/>
              <a:t>De ouder van Jan loopt naar je toe en vraagt de contactgegevens van de ouders van Piet.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Hoe ga je hiermee om?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142E8A4-2B87-B873-F358-B5C1741DC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14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FA894C5-ACA8-5291-A031-8C6D5C711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14049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14A66D-D713-0963-8A57-77A70B30B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doe jij het?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2E97A2F-1044-3CE6-9356-1665B2DA8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1999" y="1440000"/>
            <a:ext cx="9322437" cy="4320000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Tijdens schooltijd begeleid je op het schoolplein een groepje kinderen. De kinderen zijn aan het spelen in de zandbak. Een ouder loopt het schoolplein op en vraagt of hij/zij een foto mag maken van haar kind en andere kinderen in de zandbak.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Hoe ga je hiermee om?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142E8A4-2B87-B873-F358-B5C1741DC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14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FA894C5-ACA8-5291-A031-8C6D5C711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45795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91C15E-504A-A052-7258-F65F97284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B469CF-F8A5-3470-01F3-9A0EB1F6C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7828" y="1440000"/>
            <a:ext cx="8496000" cy="4320000"/>
          </a:xfrm>
        </p:spPr>
        <p:txBody>
          <a:bodyPr/>
          <a:lstStyle/>
          <a:p>
            <a:r>
              <a:rPr lang="nl-NL" dirty="0"/>
              <a:t>Waarom AVG?</a:t>
            </a:r>
          </a:p>
          <a:p>
            <a:r>
              <a:rPr lang="nl-NL" dirty="0"/>
              <a:t>Waar gaat het in de praktijk nog mis?</a:t>
            </a:r>
          </a:p>
          <a:p>
            <a:r>
              <a:rPr lang="nl-NL" dirty="0"/>
              <a:t>Samen zorgdragen voor AVG.</a:t>
            </a:r>
          </a:p>
          <a:p>
            <a:r>
              <a:rPr lang="nl-NL" dirty="0"/>
              <a:t>Hoe handel jij?</a:t>
            </a:r>
          </a:p>
          <a:p>
            <a:r>
              <a:rPr lang="nl-NL" dirty="0"/>
              <a:t>Handige tips.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63E12B8-F8AA-2FFB-DF1F-5115B5CB5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14 juni 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0F4541C-C4BE-8280-1DE9-CDAD683D2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80468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400B55-DE27-7BCF-5009-D7D8681BB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00" y="540000"/>
            <a:ext cx="9144000" cy="655564"/>
          </a:xfrm>
        </p:spPr>
        <p:txBody>
          <a:bodyPr wrap="square" anchor="t">
            <a:normAutofit/>
          </a:bodyPr>
          <a:lstStyle/>
          <a:p>
            <a:r>
              <a:rPr lang="nl-NL" dirty="0"/>
              <a:t>Waarom AVG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4A05303-B013-01CB-7D8B-A12E683DF6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4000" y="6494400"/>
            <a:ext cx="3600000" cy="180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D378D90B-D341-B048-AA5B-FC0B32816272}" type="datetime4">
              <a:rPr lang="nl-NL" smtClean="0"/>
              <a:pPr>
                <a:spcAft>
                  <a:spcPts val="600"/>
                </a:spcAft>
              </a:pPr>
              <a:t>14 juni 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CD8AEC1-9EC4-6620-543E-6B6E006CC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4000" y="6264000"/>
            <a:ext cx="7200000" cy="180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Titel van de presentatie</a:t>
            </a:r>
          </a:p>
        </p:txBody>
      </p:sp>
      <p:pic>
        <p:nvPicPr>
          <p:cNvPr id="1028" name="Picture 4" descr="Top 5 meest walgelijke wereldgerechten - Healthy &amp; Zen">
            <a:extLst>
              <a:ext uri="{FF2B5EF4-FFF2-40B4-BE49-F238E27FC236}">
                <a16:creationId xmlns:a16="http://schemas.microsoft.com/office/drawing/2014/main" id="{6D20DFD8-8048-B2B2-6A0C-AE83E8D06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437" y="1342696"/>
            <a:ext cx="756285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518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5EBC1A-6971-7842-8407-39FFE66D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D90B-D341-B048-AA5B-FC0B32816272}" type="datetime4">
              <a:rPr lang="nl-NL" smtClean="0"/>
              <a:t>14 juni 2023</a:t>
            </a:fld>
            <a:endParaRPr lang="nl-NL" dirty="0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6153E662-3C9B-C1EA-8269-A9F3C4457297}"/>
              </a:ext>
            </a:extLst>
          </p:cNvPr>
          <p:cNvSpPr/>
          <p:nvPr/>
        </p:nvSpPr>
        <p:spPr>
          <a:xfrm>
            <a:off x="2405383" y="1771096"/>
            <a:ext cx="56124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dirty="0">
                <a:ln/>
                <a:solidFill>
                  <a:schemeClr val="accent4"/>
                </a:solidFill>
              </a:rPr>
              <a:t>heel waardevols</a:t>
            </a:r>
            <a:endParaRPr lang="nl-NL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CE0CB0D2-B789-1DF3-4F04-92F16BD9C4DD}"/>
              </a:ext>
            </a:extLst>
          </p:cNvPr>
          <p:cNvSpPr/>
          <p:nvPr/>
        </p:nvSpPr>
        <p:spPr>
          <a:xfrm>
            <a:off x="4943291" y="3140393"/>
            <a:ext cx="50417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dirty="0">
                <a:ln/>
                <a:solidFill>
                  <a:schemeClr val="accent4"/>
                </a:solidFill>
              </a:rPr>
              <a:t>te beschermen</a:t>
            </a:r>
            <a:endParaRPr lang="nl-NL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8C774B42-EAC1-E1E7-CA96-F0BFD94741E6}"/>
              </a:ext>
            </a:extLst>
          </p:cNvPr>
          <p:cNvSpPr/>
          <p:nvPr/>
        </p:nvSpPr>
        <p:spPr>
          <a:xfrm>
            <a:off x="1576487" y="521416"/>
            <a:ext cx="3756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cap="none" spc="0" dirty="0">
                <a:ln/>
                <a:solidFill>
                  <a:schemeClr val="accent4"/>
                </a:solidFill>
                <a:effectLst/>
              </a:rPr>
              <a:t>Samen iets</a:t>
            </a:r>
          </a:p>
        </p:txBody>
      </p:sp>
    </p:spTree>
    <p:extLst>
      <p:ext uri="{BB962C8B-B14F-4D97-AF65-F5344CB8AC3E}">
        <p14:creationId xmlns:p14="http://schemas.microsoft.com/office/powerpoint/2010/main" val="3744404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rmoede de klas uit | Jeugdfonds Sport &amp; Cultuur">
            <a:extLst>
              <a:ext uri="{FF2B5EF4-FFF2-40B4-BE49-F238E27FC236}">
                <a16:creationId xmlns:a16="http://schemas.microsoft.com/office/drawing/2014/main" id="{0128D5F5-5741-6944-215B-A6EBA7F179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1" r="26088" b="-1"/>
          <a:stretch/>
        </p:blipFill>
        <p:spPr bwMode="auto">
          <a:xfrm>
            <a:off x="563043" y="200579"/>
            <a:ext cx="4575296" cy="25736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jdelijke aanduiding voor datum 1" hidden="1">
            <a:extLst>
              <a:ext uri="{FF2B5EF4-FFF2-40B4-BE49-F238E27FC236}">
                <a16:creationId xmlns:a16="http://schemas.microsoft.com/office/drawing/2014/main" id="{885CEBF5-3FF0-6703-1181-8018E5DAD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4" name="Tijdelijke aanduiding voor dianummer 3" hidden="1">
            <a:extLst>
              <a:ext uri="{FF2B5EF4-FFF2-40B4-BE49-F238E27FC236}">
                <a16:creationId xmlns:a16="http://schemas.microsoft.com/office/drawing/2014/main" id="{35D41164-340B-B6EF-A16B-41AF0DCAC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spcAft>
                <a:spcPts val="600"/>
              </a:spcAft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spcAft>
                  <a:spcPts val="600"/>
                </a:spcAft>
                <a:defRPr/>
              </a:pPr>
              <a:t>9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6BF17B3-F172-D15C-681A-BF1AA52CC4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1700" y="242546"/>
            <a:ext cx="4862215" cy="27349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257CC7A-3FDE-8A0B-F210-A730780554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371" y="3074223"/>
            <a:ext cx="5951736" cy="241574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8688F892-CA45-B4A5-449E-10A1D0C335A6}"/>
              </a:ext>
            </a:extLst>
          </p:cNvPr>
          <p:cNvSpPr/>
          <p:nvPr/>
        </p:nvSpPr>
        <p:spPr>
          <a:xfrm>
            <a:off x="1630747" y="5433020"/>
            <a:ext cx="100976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dirty="0">
                <a:ln/>
                <a:solidFill>
                  <a:schemeClr val="accent4"/>
                </a:solidFill>
              </a:rPr>
              <a:t>de privacy van onze kinderen</a:t>
            </a:r>
            <a:endParaRPr lang="nl-NL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27659223"/>
      </p:ext>
    </p:extLst>
  </p:cSld>
  <p:clrMapOvr>
    <a:masterClrMapping/>
  </p:clrMapOvr>
</p:sld>
</file>

<file path=ppt/theme/theme1.xml><?xml version="1.0" encoding="utf-8"?>
<a:theme xmlns:a="http://schemas.openxmlformats.org/drawingml/2006/main" name="Thema_Optimus">
  <a:themeElements>
    <a:clrScheme name="Optimus 2021">
      <a:dk1>
        <a:srgbClr val="151230"/>
      </a:dk1>
      <a:lt1>
        <a:srgbClr val="FFFFFF"/>
      </a:lt1>
      <a:dk2>
        <a:srgbClr val="63A9E1"/>
      </a:dk2>
      <a:lt2>
        <a:srgbClr val="A8DDEE"/>
      </a:lt2>
      <a:accent1>
        <a:srgbClr val="006633"/>
      </a:accent1>
      <a:accent2>
        <a:srgbClr val="29235C"/>
      </a:accent2>
      <a:accent3>
        <a:srgbClr val="0688A4"/>
      </a:accent3>
      <a:accent4>
        <a:srgbClr val="9BBF1C"/>
      </a:accent4>
      <a:accent5>
        <a:srgbClr val="FFFFFF"/>
      </a:accent5>
      <a:accent6>
        <a:srgbClr val="FFFFFF"/>
      </a:accent6>
      <a:hlink>
        <a:srgbClr val="0688A4"/>
      </a:hlink>
      <a:folHlink>
        <a:srgbClr val="29235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Optimus 2021 ver nov- ppt.potx  -  Laatst opgeslagen door gebruiker" id="{F79E301F-7FAD-483C-B9CD-16E2429DDD8B}" vid="{0A0CBA6E-B034-46B3-8412-D5C94EE3207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09fde14-7681-43dd-bd2b-84b229cba994">
      <Terms xmlns="http://schemas.microsoft.com/office/infopath/2007/PartnerControls"/>
    </lcf76f155ced4ddcb4097134ff3c332f>
    <TaxCatchAll xmlns="407ae781-835e-4df7-9692-78028785bbc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A2033B08E8CC478386958A679EB1C0" ma:contentTypeVersion="16" ma:contentTypeDescription="Een nieuw document maken." ma:contentTypeScope="" ma:versionID="b38fb8358d1fc05fa2ce12e4681f22cd">
  <xsd:schema xmlns:xsd="http://www.w3.org/2001/XMLSchema" xmlns:xs="http://www.w3.org/2001/XMLSchema" xmlns:p="http://schemas.microsoft.com/office/2006/metadata/properties" xmlns:ns2="407ae781-835e-4df7-9692-78028785bbc2" xmlns:ns3="009fde14-7681-43dd-bd2b-84b229cba994" targetNamespace="http://schemas.microsoft.com/office/2006/metadata/properties" ma:root="true" ma:fieldsID="67db3c3eeeb3d327211c5843ad7976a8" ns2:_="" ns3:_="">
    <xsd:import namespace="407ae781-835e-4df7-9692-78028785bbc2"/>
    <xsd:import namespace="009fde14-7681-43dd-bd2b-84b229cba99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ae781-835e-4df7-9692-78028785bbc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69e73ad-ec2e-45c5-9d1d-328a59a452a5}" ma:internalName="TaxCatchAll" ma:showField="CatchAllData" ma:web="407ae781-835e-4df7-9692-78028785bb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9fde14-7681-43dd-bd2b-84b229cba9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4d55ff61-0073-4a2a-976d-a8fff264c0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65FED8-84B1-45B3-A9E8-809A3012F841}">
  <ds:schemaRefs>
    <ds:schemaRef ds:uri="http://purl.org/dc/dcmitype/"/>
    <ds:schemaRef ds:uri="http://purl.org/dc/terms/"/>
    <ds:schemaRef ds:uri="009fde14-7681-43dd-bd2b-84b229cba994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407ae781-835e-4df7-9692-78028785bbc2"/>
    <ds:schemaRef ds:uri="http://schemas.microsoft.com/office/2006/documentManagement/types"/>
    <ds:schemaRef ds:uri="http://schemas.microsoft.com/office/infopath/2007/PartnerControl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24CF708B-4ED8-428D-B329-671F50D605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7ae781-835e-4df7-9692-78028785bbc2"/>
    <ds:schemaRef ds:uri="009fde14-7681-43dd-bd2b-84b229cba9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A839948-95BD-4873-8AE8-1F6CD00476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AVGOptimus 2021 ver nov- ppt</Template>
  <TotalTime>1331</TotalTime>
  <Words>1147</Words>
  <Application>Microsoft Office PowerPoint</Application>
  <PresentationFormat>Breedbeeld</PresentationFormat>
  <Paragraphs>377</Paragraphs>
  <Slides>51</Slides>
  <Notes>48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51</vt:i4>
      </vt:variant>
    </vt:vector>
  </HeadingPairs>
  <TitlesOfParts>
    <vt:vector size="56" baseType="lpstr">
      <vt:lpstr>Arial</vt:lpstr>
      <vt:lpstr>Calibri</vt:lpstr>
      <vt:lpstr>Söhne</vt:lpstr>
      <vt:lpstr>Systeemlettertype</vt:lpstr>
      <vt:lpstr>Thema_Optimus</vt:lpstr>
      <vt:lpstr>OptimusAVG</vt:lpstr>
      <vt:lpstr>PowerPoint-presentatie</vt:lpstr>
      <vt:lpstr>PowerPoint-presentatie</vt:lpstr>
      <vt:lpstr>PowerPoint-presentatie</vt:lpstr>
      <vt:lpstr>PowerPoint-presentatie</vt:lpstr>
      <vt:lpstr>Inhoud</vt:lpstr>
      <vt:lpstr>Waarom AVG</vt:lpstr>
      <vt:lpstr>PowerPoint-presentatie</vt:lpstr>
      <vt:lpstr>PowerPoint-presentatie</vt:lpstr>
      <vt:lpstr>PowerPoint-presentatie</vt:lpstr>
      <vt:lpstr>Wat gaat dit betekenen voor?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Waar gaat het in de praktijk nog mis?</vt:lpstr>
      <vt:lpstr>Informatie over een leerling wordt gedeeld met onbevoegden.</vt:lpstr>
      <vt:lpstr>Toetsgegevens liggen open op tafel.</vt:lpstr>
      <vt:lpstr>De (geschreven) berichtjes liggen open.</vt:lpstr>
      <vt:lpstr>Mailbericht worden naar de verkeerde persoon gestuurd.</vt:lpstr>
      <vt:lpstr>Persoonsgegevens worden ingevoerd op gratis (educatieve)websites.</vt:lpstr>
      <vt:lpstr>Gegevens met persoonsgegevens worden niet goed verwijderd. </vt:lpstr>
      <vt:lpstr>Inloggegevens liggen open, worden gedeeld en/of zijn makkelijk te raden. </vt:lpstr>
      <vt:lpstr>Samen zorgdragen</vt:lpstr>
      <vt:lpstr>Draag zorg voor:</vt:lpstr>
      <vt:lpstr>Draag zorg voor:</vt:lpstr>
      <vt:lpstr>Draag zorg voor:</vt:lpstr>
      <vt:lpstr>Ja of Nee</vt:lpstr>
      <vt:lpstr>Ja of Nee</vt:lpstr>
      <vt:lpstr>Ja of Nee</vt:lpstr>
      <vt:lpstr>Ja of Nee</vt:lpstr>
      <vt:lpstr>Ja of Nee</vt:lpstr>
      <vt:lpstr>Ja of Nee</vt:lpstr>
      <vt:lpstr>Tips:</vt:lpstr>
      <vt:lpstr>Tips:</vt:lpstr>
      <vt:lpstr>Tips:</vt:lpstr>
      <vt:lpstr>Tips:</vt:lpstr>
      <vt:lpstr>Tips:</vt:lpstr>
      <vt:lpstr>Tips:</vt:lpstr>
      <vt:lpstr>Vragen?</vt:lpstr>
      <vt:lpstr>PowerPoint-presentatie</vt:lpstr>
      <vt:lpstr>PowerPoint-presentatie</vt:lpstr>
      <vt:lpstr>Extra/overige (buiten de presentatie)</vt:lpstr>
      <vt:lpstr>PowerPoint-presentatie</vt:lpstr>
      <vt:lpstr>PowerPoint-presentatie</vt:lpstr>
      <vt:lpstr>Hoe doe jij het?</vt:lpstr>
      <vt:lpstr>Hoe doe jij het?</vt:lpstr>
      <vt:lpstr>Hoe doe jij het?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OptimusAVG</dc:title>
  <dc:creator>Optimus AVG</dc:creator>
  <cp:lastModifiedBy>Optimus AVG</cp:lastModifiedBy>
  <cp:revision>6</cp:revision>
  <cp:lastPrinted>2023-06-15T08:09:36Z</cp:lastPrinted>
  <dcterms:created xsi:type="dcterms:W3CDTF">2023-06-14T10:37:22Z</dcterms:created>
  <dcterms:modified xsi:type="dcterms:W3CDTF">2023-06-15T08:48:28Z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0x0101000FA2033B08E8CC478386958A679EB1C0</vt:lpwstr>
  </property>
</Properties>
</file>