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1" r:id="rId18"/>
    <p:sldId id="275" r:id="rId19"/>
    <p:sldId id="276" r:id="rId20"/>
    <p:sldId id="278" r:id="rId21"/>
    <p:sldId id="277" r:id="rId22"/>
  </p:sldIdLst>
  <p:sldSz cx="12192000" cy="6858000"/>
  <p:notesSz cx="6799263" cy="9929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94"/>
  </p:normalViewPr>
  <p:slideViewPr>
    <p:cSldViewPr snapToGrid="0" snapToObjects="1">
      <p:cViewPr varScale="1">
        <p:scale>
          <a:sx n="80" d="100"/>
          <a:sy n="80" d="100"/>
        </p:scale>
        <p:origin x="6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A56D250-C2B1-504C-BEA8-D247DA026C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33CB4C-3395-3046-A347-7D01010503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22327-FC07-EA47-852A-9B634A63C60F}" type="datetime4">
              <a:rPr lang="nl-NL" smtClean="0"/>
              <a:t>23 oktober 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D25F4B-A780-0346-946E-211F03FF1E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E98BED-8ACA-DF4E-AA45-23500E1FD2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6A2D4-1F64-C246-AAB9-7EE05C29DB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56377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6A0CD-8E98-5543-9FCD-C3A8B101EE19}" type="datetime4">
              <a:rPr lang="nl-NL" smtClean="0"/>
              <a:t>23 oktober 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754C7-46E3-034A-BFD8-5DDDC1DB9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11235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23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8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23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213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[foto potten]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05B842C4-3B6A-3B46-ADD8-9331C84134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900" y="539999"/>
            <a:ext cx="8928100" cy="4191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7248A315-1442-4749-A4E5-69C83A8C010C}"/>
              </a:ext>
            </a:extLst>
          </p:cNvPr>
          <p:cNvSpPr/>
          <p:nvPr userDrawn="1"/>
        </p:nvSpPr>
        <p:spPr>
          <a:xfrm>
            <a:off x="0" y="5360976"/>
            <a:ext cx="12192000" cy="149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4BA3B7-28B8-FE4B-A95F-45ADA7618F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00" y="1122363"/>
            <a:ext cx="7776000" cy="1431161"/>
          </a:xfrm>
        </p:spPr>
        <p:txBody>
          <a:bodyPr anchor="t" anchorCtr="0"/>
          <a:lstStyle>
            <a:lvl1pPr algn="l">
              <a:lnSpc>
                <a:spcPts val="5400"/>
              </a:lnSpc>
              <a:defRPr sz="4800" b="0"/>
            </a:lvl1pPr>
          </a:lstStyle>
          <a:p>
            <a:r>
              <a:rPr lang="nl-NL" dirty="0"/>
              <a:t>Klikken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46835C9-A9D5-F245-B72E-CF9D5BE6B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6000" y="2565448"/>
            <a:ext cx="7776000" cy="996076"/>
          </a:xfr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27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9">
            <a:extLst>
              <a:ext uri="{FF2B5EF4-FFF2-40B4-BE49-F238E27FC236}">
                <a16:creationId xmlns:a16="http://schemas.microsoft.com/office/drawing/2014/main" id="{59A5EA42-6B79-C440-BDD9-EC2D9287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6000" y="4248000"/>
            <a:ext cx="2966400" cy="180000"/>
          </a:xfrm>
        </p:spPr>
        <p:txBody>
          <a:bodyPr/>
          <a:lstStyle>
            <a:lvl1pPr>
              <a:lnSpc>
                <a:spcPts val="1400"/>
              </a:lnSpc>
              <a:defRPr sz="1500">
                <a:solidFill>
                  <a:schemeClr val="accent3"/>
                </a:solidFill>
              </a:defRPr>
            </a:lvl1pPr>
          </a:lstStyle>
          <a:p>
            <a:fld id="{AA29D242-0899-D544-9757-786883AC45C2}" type="datetime4">
              <a:rPr lang="nl-NL" smtClean="0"/>
              <a:pPr/>
              <a:t>23 oktober 2023</a:t>
            </a:fld>
            <a:endParaRPr lang="nl-NL" dirty="0">
              <a:solidFill>
                <a:schemeClr val="accent3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548ADEB-BA37-4686-906E-5FA5391C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2273" y="5509199"/>
            <a:ext cx="2210242" cy="119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5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E12832-4649-4ECB-A5A0-35ACEEC55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52000" y="1022400"/>
            <a:ext cx="7416000" cy="3744001"/>
          </a:xfrm>
        </p:spPr>
        <p:txBody>
          <a:bodyPr/>
          <a:lstStyle>
            <a:lvl1pPr marL="0" indent="0" algn="l">
              <a:buNone/>
              <a:defRPr sz="3600">
                <a:solidFill>
                  <a:schemeClr val="accent1"/>
                </a:solidFill>
              </a:defRPr>
            </a:lvl1pPr>
            <a:lvl2pPr marL="288000" indent="0" algn="l">
              <a:buNone/>
              <a:defRPr sz="3200">
                <a:solidFill>
                  <a:schemeClr val="bg2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5pPr>
          </a:lstStyle>
          <a:p>
            <a:pPr lvl="0"/>
            <a:r>
              <a:rPr lang="nl-NL" dirty="0"/>
              <a:t>“Klikken om citaat toe te voegen”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Titel van de presentatie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F927DB67-488E-2247-B472-7BA0BCD3BFD4}"/>
              </a:ext>
            </a:extLst>
          </p:cNvPr>
          <p:cNvSpPr/>
          <p:nvPr userDrawn="1"/>
        </p:nvSpPr>
        <p:spPr>
          <a:xfrm>
            <a:off x="1512000" y="540001"/>
            <a:ext cx="8496000" cy="4820975"/>
          </a:xfrm>
          <a:prstGeom prst="roundRect">
            <a:avLst>
              <a:gd name="adj" fmla="val 8814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met één afgeronde hoek 12">
            <a:extLst>
              <a:ext uri="{FF2B5EF4-FFF2-40B4-BE49-F238E27FC236}">
                <a16:creationId xmlns:a16="http://schemas.microsoft.com/office/drawing/2014/main" id="{40A452D5-025D-F942-9851-EBD9E0A6E704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0494BC8-9B62-45E9-B14C-CF56314EB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5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A8DE6527-84AA-6E46-AFFB-F0951B02E645}"/>
              </a:ext>
            </a:extLst>
          </p:cNvPr>
          <p:cNvSpPr/>
          <p:nvPr userDrawn="1"/>
        </p:nvSpPr>
        <p:spPr>
          <a:xfrm>
            <a:off x="1512000" y="1440000"/>
            <a:ext cx="8496000" cy="3920976"/>
          </a:xfrm>
          <a:prstGeom prst="roundRect">
            <a:avLst>
              <a:gd name="adj" fmla="val 8814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1980000"/>
            <a:ext cx="7416000" cy="2858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880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812C72-4356-4DE2-80ED-3FF57C64B2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600" y="1440000"/>
            <a:ext cx="4082400" cy="432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7E960C49-7815-A243-9948-33642E54D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512000" y="1440000"/>
            <a:ext cx="4082400" cy="432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88000" indent="0" algn="l">
              <a:buNone/>
              <a:defRPr>
                <a:solidFill>
                  <a:schemeClr val="bg1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Afbeelding plaatsen en bijsnijden/opvullen</a:t>
            </a:r>
          </a:p>
        </p:txBody>
      </p:sp>
      <p:sp>
        <p:nvSpPr>
          <p:cNvPr id="14" name="Rechthoek met één afgeronde hoek 13">
            <a:extLst>
              <a:ext uri="{FF2B5EF4-FFF2-40B4-BE49-F238E27FC236}">
                <a16:creationId xmlns:a16="http://schemas.microsoft.com/office/drawing/2014/main" id="{F1F9523C-C329-8544-BFBD-E44001DF1024}"/>
              </a:ext>
            </a:extLst>
          </p:cNvPr>
          <p:cNvSpPr/>
          <p:nvPr userDrawn="1"/>
        </p:nvSpPr>
        <p:spPr>
          <a:xfrm rot="10800000" flipH="1">
            <a:off x="-547557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3A85307-EB5E-4882-9752-28495806E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8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58BE536-A056-A249-B0BD-AB615B880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  <a:prstGeom prst="rect">
            <a:avLst/>
          </a:prstGeom>
        </p:spPr>
        <p:txBody>
          <a:bodyPr vert="horz" wrap="square" lIns="0" tIns="0" rIns="0" bIns="45720" rtlCol="0" anchor="t" anchorCtr="0">
            <a:sp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8E7FA7-90A1-D744-9A82-D2918D4D4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2000" y="14400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Opsomming</a:t>
            </a:r>
          </a:p>
          <a:p>
            <a:pPr lvl="1"/>
            <a:r>
              <a:rPr lang="nl-NL" dirty="0"/>
              <a:t>Sub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F7CDF0-B2B6-AF46-8071-26692CC27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4000" y="6494400"/>
            <a:ext cx="36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2"/>
                </a:solidFill>
              </a:defRPr>
            </a:lvl1pPr>
          </a:lstStyle>
          <a:p>
            <a:fld id="{02AD1561-DA97-4344-AAFA-BC15C55214CF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B2F765-F1A0-DB4C-A44D-907D61214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4000" y="6264000"/>
            <a:ext cx="72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4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78B918-C76C-B94E-89AB-C8D792CCD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305275"/>
            <a:ext cx="522087" cy="1387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1"/>
                </a:solidFill>
              </a:defRPr>
            </a:lvl1pPr>
          </a:lstStyle>
          <a:p>
            <a:fld id="{B3610798-3862-3248-BF0E-BBEAE3411F4F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6072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SzPct val="100000"/>
        <a:buFont typeface="Arial" panose="020B0604020202020204" pitchFamily="34" charset="0"/>
        <a:buChar char="•"/>
        <a:defRPr sz="2800" b="0" i="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504000" indent="-216000" algn="l" defTabSz="288000" rtl="0" eaLnBrk="1" latinLnBrk="0" hangingPunct="1">
        <a:lnSpc>
          <a:spcPct val="90000"/>
        </a:lnSpc>
        <a:spcBef>
          <a:spcPts val="500"/>
        </a:spcBef>
        <a:buFont typeface="Systeemlettertype"/>
        <a:buChar char="-"/>
        <a:tabLst>
          <a:tab pos="288000" algn="l"/>
        </a:tabLst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84E0DD-7CD4-8D40-B12B-EA781B8C1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000" y="1122363"/>
            <a:ext cx="7776000" cy="738664"/>
          </a:xfrm>
        </p:spPr>
        <p:txBody>
          <a:bodyPr/>
          <a:lstStyle/>
          <a:p>
            <a:r>
              <a:rPr lang="nl-NL" dirty="0" err="1"/>
              <a:t>OptimusAVG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C81C60-7778-FC40-B3F2-47A6EEAC9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Anthony Verwijst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174514-5B45-454C-8B84-3E685664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9D242-0899-D544-9757-786883AC45C2}" type="datetime4">
              <a:rPr lang="nl-NL" smtClean="0"/>
              <a:t>23 oktober 2023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102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04B2D7A-AC33-755E-A9EE-D9F0E08BA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053" y="1022400"/>
            <a:ext cx="10524931" cy="3744001"/>
          </a:xfrm>
        </p:spPr>
        <p:txBody>
          <a:bodyPr/>
          <a:lstStyle/>
          <a:p>
            <a:r>
              <a:rPr lang="nl-NL" b="1" dirty="0"/>
              <a:t>Voor de opnamen: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Met wie deel ik deze beelden?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Komen leerlingen ook in beeld? (hoe kun je dit beperken)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Vraag toestemming aan de medewerker (schriftelijk)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9B9E03-C3E3-F375-0332-46144316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EF9FF6-06A0-C8FB-F866-5B709684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6141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04B2D7A-AC33-755E-A9EE-D9F0E08BA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9" y="622799"/>
            <a:ext cx="10314073" cy="3744001"/>
          </a:xfrm>
        </p:spPr>
        <p:txBody>
          <a:bodyPr/>
          <a:lstStyle/>
          <a:p>
            <a:r>
              <a:rPr lang="nl-NL" b="1" dirty="0"/>
              <a:t>Video-opnamen:</a:t>
            </a:r>
          </a:p>
          <a:p>
            <a:endParaRPr lang="nl-NL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Probeer waar mogelijk leerlingen zoveel mogelijk uitbeeld te houden.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9B9E03-C3E3-F375-0332-46144316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EF9FF6-06A0-C8FB-F866-5B709684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088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04B2D7A-AC33-755E-A9EE-D9F0E08BA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9" y="311364"/>
            <a:ext cx="10817927" cy="3744001"/>
          </a:xfrm>
        </p:spPr>
        <p:txBody>
          <a:bodyPr/>
          <a:lstStyle/>
          <a:p>
            <a:r>
              <a:rPr lang="nl-NL" b="1" dirty="0"/>
              <a:t>Na de video-opnamen: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>
                <a:highlight>
                  <a:srgbClr val="FFFF00"/>
                </a:highlight>
              </a:rPr>
              <a:t>Opslag</a:t>
            </a:r>
          </a:p>
          <a:p>
            <a:r>
              <a:rPr lang="nl-NL" dirty="0"/>
              <a:t>Zo spoedig mogelijk,</a:t>
            </a:r>
          </a:p>
          <a:p>
            <a:r>
              <a:rPr lang="nl-NL" dirty="0"/>
              <a:t> haal de beelden van de camera af en zet in je beveiligde opslag.</a:t>
            </a:r>
          </a:p>
          <a:p>
            <a:endParaRPr lang="nl-NL" dirty="0"/>
          </a:p>
          <a:p>
            <a:r>
              <a:rPr lang="nl-NL" i="1" dirty="0">
                <a:solidFill>
                  <a:srgbClr val="FFC000"/>
                </a:solidFill>
              </a:rPr>
              <a:t>Voorkomt bij verlies een </a:t>
            </a:r>
            <a:r>
              <a:rPr lang="nl-NL" i="1" dirty="0" err="1">
                <a:solidFill>
                  <a:srgbClr val="FFC000"/>
                </a:solidFill>
              </a:rPr>
              <a:t>datalek</a:t>
            </a:r>
            <a:r>
              <a:rPr lang="nl-NL" i="1" dirty="0">
                <a:solidFill>
                  <a:srgbClr val="FFC000"/>
                </a:solidFill>
              </a:rPr>
              <a:t>.</a:t>
            </a:r>
          </a:p>
          <a:p>
            <a:endParaRPr lang="nl-NL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9B9E03-C3E3-F375-0332-46144316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EF9FF6-06A0-C8FB-F866-5B709684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774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04B2D7A-AC33-755E-A9EE-D9F0E08BA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99" y="207624"/>
            <a:ext cx="9205127" cy="4690947"/>
          </a:xfrm>
        </p:spPr>
        <p:txBody>
          <a:bodyPr/>
          <a:lstStyle/>
          <a:p>
            <a:r>
              <a:rPr lang="nl-NL" dirty="0"/>
              <a:t>Na de video-opnamen: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>
                <a:highlight>
                  <a:srgbClr val="FFFF00"/>
                </a:highlight>
              </a:rPr>
              <a:t>Opslag</a:t>
            </a:r>
          </a:p>
          <a:p>
            <a:r>
              <a:rPr lang="nl-NL" dirty="0"/>
              <a:t>Sla en deel je video- opnamen alleen op in een systeem waar we een VO mee hebben. </a:t>
            </a:r>
          </a:p>
          <a:p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M365 (Teams, </a:t>
            </a:r>
            <a:r>
              <a:rPr lang="nl-NL" dirty="0" err="1">
                <a:solidFill>
                  <a:srgbClr val="FF0000"/>
                </a:solidFill>
              </a:rPr>
              <a:t>Sharepoint</a:t>
            </a:r>
            <a:r>
              <a:rPr lang="nl-NL" dirty="0">
                <a:solidFill>
                  <a:srgbClr val="FF0000"/>
                </a:solidFill>
              </a:rPr>
              <a:t>, OneDrive).</a:t>
            </a:r>
          </a:p>
          <a:p>
            <a:endParaRPr lang="nl-NL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9B9E03-C3E3-F375-0332-46144316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EF9FF6-06A0-C8FB-F866-5B709684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0696856-0F68-2ADF-2249-54C8608E2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534" y="4445915"/>
            <a:ext cx="1379340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9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836B8AD-4125-447C-BBB8-174AC9F62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410033"/>
            <a:ext cx="10416710" cy="4628498"/>
          </a:xfrm>
        </p:spPr>
        <p:txBody>
          <a:bodyPr/>
          <a:lstStyle/>
          <a:p>
            <a:r>
              <a:rPr lang="nl-NL" dirty="0"/>
              <a:t>Na de video- opnamen: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>
                <a:highlight>
                  <a:srgbClr val="FFFF00"/>
                </a:highlight>
              </a:rPr>
              <a:t>Delen:</a:t>
            </a:r>
          </a:p>
          <a:p>
            <a:r>
              <a:rPr lang="nl-NL" dirty="0"/>
              <a:t>M365 systeem: Deel met gebruik van een link.</a:t>
            </a:r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FFD23E-5857-C1E1-D38F-86E8A70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A5D1847-02C1-578C-1F7B-43F6B334D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62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836B8AD-4125-447C-BBB8-174AC9F62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9" y="414000"/>
            <a:ext cx="10006163" cy="4764490"/>
          </a:xfrm>
        </p:spPr>
        <p:txBody>
          <a:bodyPr/>
          <a:lstStyle/>
          <a:p>
            <a:r>
              <a:rPr lang="nl-NL" dirty="0"/>
              <a:t>Na de video- opnamen: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>
                <a:highlight>
                  <a:srgbClr val="FFFF00"/>
                </a:highlight>
              </a:rPr>
              <a:t>Verwijderen: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Verwijder zodra doel wegvalt.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/>
              <a:t>Als medewerker de stichting verlaat.</a:t>
            </a:r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FFD23E-5857-C1E1-D38F-86E8A70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A5D1847-02C1-578C-1F7B-43F6B334D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0422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76647F9-6D75-415F-1C40-7F6B1E73C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085" y="466016"/>
            <a:ext cx="10189763" cy="3744001"/>
          </a:xfrm>
        </p:spPr>
        <p:txBody>
          <a:bodyPr/>
          <a:lstStyle/>
          <a:p>
            <a:r>
              <a:rPr lang="nl-NL" b="1" dirty="0"/>
              <a:t>Kijkwijzer/ notities/ verslag</a:t>
            </a:r>
          </a:p>
          <a:p>
            <a:endParaRPr lang="nl-NL" dirty="0"/>
          </a:p>
          <a:p>
            <a:r>
              <a:rPr lang="nl-NL" dirty="0"/>
              <a:t>Welke persoonsgegevens vermeld ik?  </a:t>
            </a:r>
          </a:p>
          <a:p>
            <a:r>
              <a:rPr lang="nl-NL" sz="2400" dirty="0"/>
              <a:t>Advies: schrijf alleen persoonsgegevens op die ook echt nodig zijn.</a:t>
            </a:r>
          </a:p>
          <a:p>
            <a:r>
              <a:rPr lang="nl-NL" sz="2400" dirty="0"/>
              <a:t>Bijzondere (of gevoelige) (persoons) gegevens:</a:t>
            </a:r>
          </a:p>
          <a:p>
            <a:endParaRPr lang="nl-NL" dirty="0"/>
          </a:p>
          <a:p>
            <a:r>
              <a:rPr lang="nl-NL" dirty="0"/>
              <a:t>Sla ze altijd digitaal op. </a:t>
            </a:r>
          </a:p>
          <a:p>
            <a:r>
              <a:rPr lang="nl-NL" sz="2400" dirty="0"/>
              <a:t>Schrijf je op papier? Scan in en plaats en deel ze in en vanuit een beveiligde omgeving. (M365) Vernietig hierna het papier.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EF9DFF-824D-64EA-C3F4-E38EC3ED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A7C616D-8FCC-FC9D-430A-DD0EB17D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0259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5F8A33D-6263-00B3-E887-1E0FB07E3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Tip:</a:t>
            </a:r>
          </a:p>
          <a:p>
            <a:endParaRPr lang="nl-NL" dirty="0"/>
          </a:p>
          <a:p>
            <a:r>
              <a:rPr lang="nl-NL" dirty="0"/>
              <a:t>Film je (soms) met je mobiel?</a:t>
            </a:r>
          </a:p>
          <a:p>
            <a:r>
              <a:rPr lang="nl-NL" dirty="0"/>
              <a:t>Vergeet ook niet deze te verwijderen </a:t>
            </a:r>
            <a:r>
              <a:rPr lang="nl-NL" sz="2400" dirty="0"/>
              <a:t>(ook uit de Apple/Google Foto of Foto’s clouddienst)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363AD35-8EE9-33AB-7F8E-CAA55274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A281CF-31C9-FA05-C3CC-EF2CF19E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8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72CC4086-DD1C-A75F-1111-BF2DC458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/>
          <a:lstStyle/>
          <a:p>
            <a:r>
              <a:rPr lang="en-US" dirty="0" err="1"/>
              <a:t>Vragen</a:t>
            </a:r>
            <a:endParaRPr lang="en-US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08E1EA-177F-6318-5F6F-D8DE1C68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600" y="1440000"/>
            <a:ext cx="4082400" cy="4320000"/>
          </a:xfrm>
        </p:spPr>
        <p:txBody>
          <a:bodyPr>
            <a:normAutofit/>
          </a:bodyPr>
          <a:lstStyle/>
          <a:p>
            <a:r>
              <a:rPr lang="nl-NL" dirty="0"/>
              <a:t>Stel ze gerust.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1C868-980E-74F7-4AE9-EF3EA3D9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/>
              <a:pPr>
                <a:spcAft>
                  <a:spcPts val="600"/>
                </a:spcAft>
              </a:pPr>
              <a:t>23 oktober 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965791B-30BB-60DC-F09D-D489A987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Titel van de presentatie</a:t>
            </a:r>
          </a:p>
        </p:txBody>
      </p:sp>
      <p:pic>
        <p:nvPicPr>
          <p:cNvPr id="1026" name="Picture 2" descr="Vuur cartoon | Premium Vector">
            <a:extLst>
              <a:ext uri="{FF2B5EF4-FFF2-40B4-BE49-F238E27FC236}">
                <a16:creationId xmlns:a16="http://schemas.microsoft.com/office/drawing/2014/main" id="{CFD2CDCC-1C99-986F-A644-F311E3D36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2000" y="1558800"/>
            <a:ext cx="4082400" cy="408240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57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75B816-BC7E-5CF0-89AD-5C5A4484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61C99B9F-614C-C98A-EFE6-21313409F51B}"/>
              </a:ext>
            </a:extLst>
          </p:cNvPr>
          <p:cNvSpPr txBox="1">
            <a:spLocks/>
          </p:cNvSpPr>
          <p:nvPr/>
        </p:nvSpPr>
        <p:spPr>
          <a:xfrm>
            <a:off x="539496" y="365124"/>
            <a:ext cx="5806440" cy="132588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/>
              <a:t>Voorstellen</a:t>
            </a:r>
            <a:endParaRPr lang="nl-NL" dirty="0"/>
          </a:p>
        </p:txBody>
      </p:sp>
      <p:sp>
        <p:nvSpPr>
          <p:cNvPr id="8" name="Tijdelijke aanduiding voor inhoud 4">
            <a:extLst>
              <a:ext uri="{FF2B5EF4-FFF2-40B4-BE49-F238E27FC236}">
                <a16:creationId xmlns:a16="http://schemas.microsoft.com/office/drawing/2014/main" id="{AEA73D9D-DEDC-865B-46EE-C2616F3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/>
          <a:lstStyle/>
          <a:p>
            <a:pPr rtl="0"/>
            <a:r>
              <a:rPr lang="nl-NL" dirty="0"/>
              <a:t>Anthony Verwijst</a:t>
            </a:r>
          </a:p>
          <a:p>
            <a:pPr rtl="0"/>
            <a:r>
              <a:rPr lang="nl-NL" dirty="0"/>
              <a:t>Groepsleerkracht </a:t>
            </a:r>
          </a:p>
          <a:p>
            <a:pPr rtl="0"/>
            <a:r>
              <a:rPr lang="nl-NL" dirty="0"/>
              <a:t>I-Coach</a:t>
            </a:r>
          </a:p>
          <a:p>
            <a:pPr rtl="0"/>
            <a:r>
              <a:rPr lang="nl-NL" dirty="0"/>
              <a:t>Privacy </a:t>
            </a:r>
            <a:r>
              <a:rPr lang="nl-NL" dirty="0" err="1"/>
              <a:t>Officer</a:t>
            </a:r>
            <a:endParaRPr lang="nl-NL" dirty="0"/>
          </a:p>
          <a:p>
            <a:pPr rtl="0"/>
            <a:endParaRPr lang="nl-NL" dirty="0"/>
          </a:p>
          <a:p>
            <a:pPr rtl="0"/>
            <a:endParaRPr lang="nl-NL" dirty="0"/>
          </a:p>
        </p:txBody>
      </p:sp>
      <p:pic>
        <p:nvPicPr>
          <p:cNvPr id="9" name="Tijdelijke aanduiding voor afbeelding 10">
            <a:extLst>
              <a:ext uri="{FF2B5EF4-FFF2-40B4-BE49-F238E27FC236}">
                <a16:creationId xmlns:a16="http://schemas.microsoft.com/office/drawing/2014/main" id="{01896996-EB1B-A689-13FF-A1D99CBC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68" r="9568"/>
          <a:stretch/>
        </p:blipFill>
        <p:spPr>
          <a:xfrm>
            <a:off x="7884805" y="808048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</p:pic>
      <p:sp>
        <p:nvSpPr>
          <p:cNvPr id="12" name="Tijdelijke aanduiding voor dianummer 15">
            <a:extLst>
              <a:ext uri="{FF2B5EF4-FFF2-40B4-BE49-F238E27FC236}">
                <a16:creationId xmlns:a16="http://schemas.microsoft.com/office/drawing/2014/main" id="{7D013A42-953A-1662-54E2-D62C24E3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174CC73-7278-1852-981A-427870696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05300">
            <a:off x="4964976" y="484853"/>
            <a:ext cx="2262046" cy="306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0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7835E47-9D51-BFEA-1358-0F724DD5B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AVG werkt op basis van: </a:t>
            </a:r>
          </a:p>
          <a:p>
            <a:endParaRPr lang="nl-NL" dirty="0"/>
          </a:p>
          <a:p>
            <a:r>
              <a:rPr lang="nl-NL" b="1" dirty="0"/>
              <a:t>Grondslag, Doel en Doelbinding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B5E83F-F481-1D45-B390-C6D5D65EA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2B3081D-769B-EAF6-B731-D7E4EA746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2050" name="Picture 2" descr="AVG autoriteit persoonsgegevens | Ruurlo | Vrouwen van Nu">
            <a:extLst>
              <a:ext uri="{FF2B5EF4-FFF2-40B4-BE49-F238E27FC236}">
                <a16:creationId xmlns:a16="http://schemas.microsoft.com/office/drawing/2014/main" id="{6F1A79DA-1136-442F-3D88-BF21DD16D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50" y="3115500"/>
            <a:ext cx="432435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65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E301D23-CD32-DBB9-1AE1-77BD886B2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Grondslagen</a:t>
            </a:r>
            <a:r>
              <a:rPr lang="nl-NL" dirty="0"/>
              <a:t>: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4D3200-F91A-6C9F-DFDC-18611762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4D4F21D-FC0A-72A9-3952-713ACB367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23397A6-EAFB-F634-E400-625A67F1A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89" y="1863019"/>
            <a:ext cx="6442886" cy="3652182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3995D69-03D1-8EE4-5D55-C56B8406C54D}"/>
              </a:ext>
            </a:extLst>
          </p:cNvPr>
          <p:cNvCxnSpPr/>
          <p:nvPr/>
        </p:nvCxnSpPr>
        <p:spPr>
          <a:xfrm flipH="1">
            <a:off x="4973216" y="1408922"/>
            <a:ext cx="1558213" cy="699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A2BD69FB-DD01-8B60-BEEA-F1B75BEE3657}"/>
              </a:ext>
            </a:extLst>
          </p:cNvPr>
          <p:cNvCxnSpPr/>
          <p:nvPr/>
        </p:nvCxnSpPr>
        <p:spPr>
          <a:xfrm flipH="1">
            <a:off x="5904722" y="2599439"/>
            <a:ext cx="1558213" cy="699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649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99A32DE-3A1A-DBDB-8D86-003B0B705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117" y="1022400"/>
            <a:ext cx="10646229" cy="3744001"/>
          </a:xfrm>
        </p:spPr>
        <p:txBody>
          <a:bodyPr/>
          <a:lstStyle/>
          <a:p>
            <a:r>
              <a:rPr lang="nl-NL" b="1" dirty="0"/>
              <a:t>Doel:</a:t>
            </a:r>
          </a:p>
          <a:p>
            <a:endParaRPr lang="nl-NL" dirty="0"/>
          </a:p>
          <a:p>
            <a:r>
              <a:rPr lang="nl-NL" dirty="0"/>
              <a:t>Voorbeeld,</a:t>
            </a:r>
          </a:p>
          <a:p>
            <a:r>
              <a:rPr lang="nl-NL" sz="3200" i="1" dirty="0"/>
              <a:t>Doel is het verbeteren van bordinstructies in onderwijsvideo's door </a:t>
            </a:r>
            <a:r>
              <a:rPr lang="nl-NL" sz="3200" i="1" dirty="0" err="1"/>
              <a:t>beeldcoaching</a:t>
            </a:r>
            <a:r>
              <a:rPr lang="nl-NL" sz="3200" i="1" dirty="0"/>
              <a:t> en video-opnamen, met een meetbare streefwaarde van 20% hogere docentscores binnen zes maanden, en de benodigde steun, technologie en middelen.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688F9F8-572E-3BED-5A4E-A2694AB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0969C07-0B4D-9418-DDF0-4BA036130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3455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6C710A5-0FBA-3DE7-1A02-F355C3290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Doelbinding:</a:t>
            </a:r>
          </a:p>
          <a:p>
            <a:endParaRPr lang="nl-NL" dirty="0"/>
          </a:p>
          <a:p>
            <a:r>
              <a:rPr lang="nl-NL" dirty="0"/>
              <a:t>Registratie naam, adres en werkplaats omdat: (aangeven per onderdeel waarom)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5185EF4-7287-1F3D-F345-1CBF4679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7C73F43-FCA1-758A-68FF-E7E5594E7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7122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A93599E-2DFE-489A-3CE8-FEBC5CD91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414000"/>
            <a:ext cx="4771690" cy="3744001"/>
          </a:xfrm>
        </p:spPr>
        <p:txBody>
          <a:bodyPr/>
          <a:lstStyle/>
          <a:p>
            <a:r>
              <a:rPr lang="nl-NL" b="1" dirty="0">
                <a:highlight>
                  <a:srgbClr val="FFFF00"/>
                </a:highlight>
              </a:rPr>
              <a:t>Algemeen:</a:t>
            </a:r>
          </a:p>
          <a:p>
            <a:endParaRPr lang="nl-NL" dirty="0"/>
          </a:p>
          <a:p>
            <a:r>
              <a:rPr lang="nl-NL" dirty="0"/>
              <a:t>Minimaliseer,</a:t>
            </a:r>
          </a:p>
          <a:p>
            <a:r>
              <a:rPr lang="nl-NL" dirty="0"/>
              <a:t>Wees spaarzaam met persoonsgegevens.</a:t>
            </a:r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019958-7F33-5876-0BBF-199AA2C0D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7FC1B12-D421-82C9-8A03-4EDF5F40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48B23F91-5D6C-E4F0-AE81-5879424CAAD2}"/>
              </a:ext>
            </a:extLst>
          </p:cNvPr>
          <p:cNvSpPr txBox="1">
            <a:spLocks/>
          </p:cNvSpPr>
          <p:nvPr/>
        </p:nvSpPr>
        <p:spPr>
          <a:xfrm>
            <a:off x="7127952" y="2469599"/>
            <a:ext cx="4771690" cy="374400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3600" b="0" i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88000" indent="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None/>
              <a:tabLst>
                <a:tab pos="288000" algn="l"/>
              </a:tabLst>
              <a:defRPr sz="3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>
                <a:highlight>
                  <a:srgbClr val="FFFF00"/>
                </a:highlight>
              </a:rPr>
              <a:t>Algemeen:</a:t>
            </a:r>
          </a:p>
          <a:p>
            <a:endParaRPr lang="nl-NL" dirty="0">
              <a:highlight>
                <a:srgbClr val="FFFF00"/>
              </a:highlight>
            </a:endParaRPr>
          </a:p>
          <a:p>
            <a:r>
              <a:rPr lang="nl-NL" dirty="0"/>
              <a:t>Vraag schriftelijk toestemming vooraf.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99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A93599E-2DFE-489A-3CE8-FEBC5CD91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414000"/>
            <a:ext cx="10407380" cy="4997755"/>
          </a:xfrm>
        </p:spPr>
        <p:txBody>
          <a:bodyPr/>
          <a:lstStyle/>
          <a:p>
            <a:r>
              <a:rPr lang="nl-NL" b="1" dirty="0">
                <a:highlight>
                  <a:srgbClr val="FFFF00"/>
                </a:highlight>
              </a:rPr>
              <a:t>Algemeen:</a:t>
            </a:r>
          </a:p>
          <a:p>
            <a:endParaRPr lang="nl-NL" dirty="0"/>
          </a:p>
          <a:p>
            <a:r>
              <a:rPr lang="nl-NL" dirty="0"/>
              <a:t>Beeldmateriaal wordt gezien als bijzondere persoonsgegevens.</a:t>
            </a:r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019958-7F33-5876-0BBF-199AA2C0D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7FC1B12-D421-82C9-8A03-4EDF5F40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577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E16CB80-D33A-4907-2B92-F99279EAD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954" y="618832"/>
            <a:ext cx="10805585" cy="3744001"/>
          </a:xfrm>
        </p:spPr>
        <p:txBody>
          <a:bodyPr/>
          <a:lstStyle/>
          <a:p>
            <a:r>
              <a:rPr lang="nl-NL" b="1" dirty="0"/>
              <a:t>Waar aan te denken bij</a:t>
            </a:r>
            <a:r>
              <a:rPr lang="nl-NL" dirty="0"/>
              <a:t>:</a:t>
            </a:r>
          </a:p>
          <a:p>
            <a:endParaRPr lang="nl-NL" dirty="0"/>
          </a:p>
          <a:p>
            <a:r>
              <a:rPr lang="nl-NL" i="1" dirty="0"/>
              <a:t>Opnemen,</a:t>
            </a:r>
            <a:r>
              <a:rPr lang="nl-NL" dirty="0"/>
              <a:t> </a:t>
            </a:r>
            <a:r>
              <a:rPr lang="nl-NL" i="1" dirty="0"/>
              <a:t>verwerken</a:t>
            </a:r>
            <a:r>
              <a:rPr lang="nl-NL" dirty="0"/>
              <a:t> en</a:t>
            </a:r>
            <a:r>
              <a:rPr lang="nl-NL" i="1" dirty="0"/>
              <a:t> delen </a:t>
            </a:r>
            <a:r>
              <a:rPr lang="nl-NL" dirty="0"/>
              <a:t>van beeldmateriaal.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E1EE1CC-4943-A177-E37D-A4F63053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23 oktober 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99BD2F-2E1D-43BB-4B0D-83B649EB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7168786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Optimus">
  <a:themeElements>
    <a:clrScheme name="Optimus 2021">
      <a:dk1>
        <a:srgbClr val="151230"/>
      </a:dk1>
      <a:lt1>
        <a:srgbClr val="FFFFFF"/>
      </a:lt1>
      <a:dk2>
        <a:srgbClr val="63A9E1"/>
      </a:dk2>
      <a:lt2>
        <a:srgbClr val="A8DDEE"/>
      </a:lt2>
      <a:accent1>
        <a:srgbClr val="006633"/>
      </a:accent1>
      <a:accent2>
        <a:srgbClr val="29235C"/>
      </a:accent2>
      <a:accent3>
        <a:srgbClr val="0688A4"/>
      </a:accent3>
      <a:accent4>
        <a:srgbClr val="9BBF1C"/>
      </a:accent4>
      <a:accent5>
        <a:srgbClr val="FFFFFF"/>
      </a:accent5>
      <a:accent6>
        <a:srgbClr val="FFFFFF"/>
      </a:accent6>
      <a:hlink>
        <a:srgbClr val="0688A4"/>
      </a:hlink>
      <a:folHlink>
        <a:srgbClr val="2923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Optimus 2021 ver nov- ppt.potx  -  Laatst opgeslagen door gebruiker" id="{F79E301F-7FAD-483C-B9CD-16E2429DDD8B}" vid="{0A0CBA6E-B034-46B3-8412-D5C94EE320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A2033B08E8CC478386958A679EB1C0" ma:contentTypeVersion="16" ma:contentTypeDescription="Een nieuw document maken." ma:contentTypeScope="" ma:versionID="b38fb8358d1fc05fa2ce12e4681f22cd">
  <xsd:schema xmlns:xsd="http://www.w3.org/2001/XMLSchema" xmlns:xs="http://www.w3.org/2001/XMLSchema" xmlns:p="http://schemas.microsoft.com/office/2006/metadata/properties" xmlns:ns2="407ae781-835e-4df7-9692-78028785bbc2" xmlns:ns3="009fde14-7681-43dd-bd2b-84b229cba994" targetNamespace="http://schemas.microsoft.com/office/2006/metadata/properties" ma:root="true" ma:fieldsID="67db3c3eeeb3d327211c5843ad7976a8" ns2:_="" ns3:_="">
    <xsd:import namespace="407ae781-835e-4df7-9692-78028785bbc2"/>
    <xsd:import namespace="009fde14-7681-43dd-bd2b-84b229cba99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ae781-835e-4df7-9692-78028785bb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69e73ad-ec2e-45c5-9d1d-328a59a452a5}" ma:internalName="TaxCatchAll" ma:showField="CatchAllData" ma:web="407ae781-835e-4df7-9692-78028785bb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fde14-7681-43dd-bd2b-84b229cba9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d55ff61-0073-4a2a-976d-a8fff264c0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9fde14-7681-43dd-bd2b-84b229cba994">
      <Terms xmlns="http://schemas.microsoft.com/office/infopath/2007/PartnerControls"/>
    </lcf76f155ced4ddcb4097134ff3c332f>
    <TaxCatchAll xmlns="407ae781-835e-4df7-9692-78028785bbc2" xsi:nil="true"/>
  </documentManagement>
</p:properties>
</file>

<file path=customXml/itemProps1.xml><?xml version="1.0" encoding="utf-8"?>
<ds:datastoreItem xmlns:ds="http://schemas.openxmlformats.org/officeDocument/2006/customXml" ds:itemID="{24CF708B-4ED8-428D-B329-671F50D605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ae781-835e-4df7-9692-78028785bbc2"/>
    <ds:schemaRef ds:uri="009fde14-7681-43dd-bd2b-84b229cba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839948-95BD-4873-8AE8-1F6CD0047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65FED8-84B1-45B3-A9E8-809A3012F841}">
  <ds:schemaRefs>
    <ds:schemaRef ds:uri="http://purl.org/dc/dcmitype/"/>
    <ds:schemaRef ds:uri="http://purl.org/dc/terms/"/>
    <ds:schemaRef ds:uri="009fde14-7681-43dd-bd2b-84b229cba994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407ae781-835e-4df7-9692-78028785bbc2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AVGOptimus 2021 ver nov- ppt</Template>
  <TotalTime>1489</TotalTime>
  <Words>451</Words>
  <Application>Microsoft Office PowerPoint</Application>
  <PresentationFormat>Breedbeeld</PresentationFormat>
  <Paragraphs>125</Paragraphs>
  <Slides>18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Systeemlettertype</vt:lpstr>
      <vt:lpstr>Thema_Optimus</vt:lpstr>
      <vt:lpstr>OptimusAVG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Vragen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OptimusAVG</dc:title>
  <dc:creator>Optimus AVG</dc:creator>
  <cp:lastModifiedBy>Optimus AVG</cp:lastModifiedBy>
  <cp:revision>10</cp:revision>
  <cp:lastPrinted>2023-06-15T08:09:36Z</cp:lastPrinted>
  <dcterms:created xsi:type="dcterms:W3CDTF">2023-06-14T10:37:22Z</dcterms:created>
  <dcterms:modified xsi:type="dcterms:W3CDTF">2023-10-23T10:36:24Z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0x0101000FA2033B08E8CC478386958A679EB1C0</vt:lpwstr>
  </property>
</Properties>
</file>